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sldIdLst>
    <p:sldId id="284" r:id="rId3"/>
    <p:sldId id="299" r:id="rId4"/>
    <p:sldId id="300" r:id="rId5"/>
    <p:sldId id="301" r:id="rId6"/>
    <p:sldId id="302" r:id="rId7"/>
    <p:sldId id="30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12" autoAdjust="0"/>
    <p:restoredTop sz="53041" autoAdjust="0"/>
  </p:normalViewPr>
  <p:slideViewPr>
    <p:cSldViewPr showGuides="1">
      <p:cViewPr varScale="1">
        <p:scale>
          <a:sx n="74" d="100"/>
          <a:sy n="74" d="100"/>
        </p:scale>
        <p:origin x="12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F45CA-FA7D-4D8F-8439-5D7D6F57F981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0D37F-2363-404E-8395-515B0EEB5AE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6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3-D rebounding text</a:t>
            </a:r>
          </a:p>
          <a:p>
            <a:r>
              <a:rPr lang="en-US" sz="1400" dirty="0" smtClean="0"/>
              <a:t>(Intermediate)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reproduce the text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Insert</a:t>
            </a:r>
            <a:r>
              <a:rPr lang="en-US" dirty="0" smtClean="0"/>
              <a:t> tab, in the </a:t>
            </a:r>
            <a:r>
              <a:rPr lang="en-US" b="1" dirty="0" smtClean="0"/>
              <a:t>Text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Text</a:t>
            </a:r>
            <a:r>
              <a:rPr lang="en-US" baseline="0" dirty="0" smtClean="0"/>
              <a:t> </a:t>
            </a:r>
            <a:r>
              <a:rPr lang="en-US" b="1" baseline="0" dirty="0" smtClean="0"/>
              <a:t>Box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Drag to draw a text box on the slide.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In</a:t>
            </a:r>
            <a:r>
              <a:rPr lang="en-US" baseline="0" dirty="0" smtClean="0"/>
              <a:t> the text box, e</a:t>
            </a:r>
            <a:r>
              <a:rPr lang="en-US" dirty="0" smtClean="0"/>
              <a:t>nter text and select it.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and then in the </a:t>
            </a:r>
            <a:r>
              <a:rPr lang="en-US" b="1" dirty="0" smtClean="0"/>
              <a:t>Font</a:t>
            </a:r>
            <a:r>
              <a:rPr lang="en-US" dirty="0" smtClean="0"/>
              <a:t> group</a:t>
            </a:r>
            <a:r>
              <a:rPr lang="en-US" baseline="0" dirty="0" smtClean="0"/>
              <a:t>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In the </a:t>
            </a:r>
            <a:r>
              <a:rPr lang="en-US" b="1" dirty="0" smtClean="0"/>
              <a:t>Font</a:t>
            </a:r>
            <a:r>
              <a:rPr lang="en-US" dirty="0" smtClean="0"/>
              <a:t> list select </a:t>
            </a:r>
            <a:r>
              <a:rPr lang="en-US" b="1" dirty="0" smtClean="0"/>
              <a:t>Corbel</a:t>
            </a:r>
            <a:r>
              <a:rPr lang="en-US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In the </a:t>
            </a:r>
            <a:r>
              <a:rPr lang="en-US" b="1" dirty="0" smtClean="0"/>
              <a:t>Font</a:t>
            </a:r>
            <a:r>
              <a:rPr lang="en-US" dirty="0" smtClean="0"/>
              <a:t> </a:t>
            </a:r>
            <a:r>
              <a:rPr lang="en-US" b="1" dirty="0" smtClean="0"/>
              <a:t>Size</a:t>
            </a:r>
            <a:r>
              <a:rPr lang="en-US" dirty="0" smtClean="0"/>
              <a:t> box enter </a:t>
            </a:r>
            <a:r>
              <a:rPr lang="en-US" b="1" dirty="0" smtClean="0"/>
              <a:t>50 pt</a:t>
            </a:r>
            <a:r>
              <a:rPr lang="en-US" dirty="0" smtClean="0"/>
              <a:t>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Click </a:t>
            </a:r>
            <a:r>
              <a:rPr lang="en-US" b="1" dirty="0" smtClean="0"/>
              <a:t>Bold</a:t>
            </a:r>
            <a:r>
              <a:rPr lang="en-US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Paragraph</a:t>
            </a:r>
            <a:r>
              <a:rPr lang="en-US" dirty="0" smtClean="0"/>
              <a:t> group, click </a:t>
            </a:r>
            <a:r>
              <a:rPr lang="en-US" b="1" dirty="0" smtClean="0"/>
              <a:t>Center</a:t>
            </a:r>
            <a:r>
              <a:rPr lang="en-US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Select</a:t>
            </a:r>
            <a:r>
              <a:rPr lang="en-US" baseline="0" dirty="0" smtClean="0"/>
              <a:t> the text box on the slide.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Under </a:t>
            </a:r>
            <a:r>
              <a:rPr lang="en-US" b="1" dirty="0" smtClean="0"/>
              <a:t>Drawing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</a:t>
            </a:r>
            <a:r>
              <a:rPr lang="en-US" b="1" dirty="0" smtClean="0"/>
              <a:t>WordArt</a:t>
            </a:r>
            <a:r>
              <a:rPr lang="en-US" dirty="0" smtClean="0"/>
              <a:t> </a:t>
            </a:r>
            <a:r>
              <a:rPr lang="en-US" b="1" dirty="0" smtClean="0"/>
              <a:t>Styles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More</a:t>
            </a:r>
            <a:r>
              <a:rPr lang="en-US" baseline="0" dirty="0" smtClean="0"/>
              <a:t> </a:t>
            </a:r>
            <a:r>
              <a:rPr lang="en-US" b="1" baseline="0" dirty="0" smtClean="0"/>
              <a:t>WordArt</a:t>
            </a:r>
            <a:r>
              <a:rPr lang="en-US" baseline="0" dirty="0" smtClean="0"/>
              <a:t>, and under </a:t>
            </a:r>
            <a:r>
              <a:rPr lang="en-US" b="1" baseline="0" dirty="0" smtClean="0"/>
              <a:t>Applies</a:t>
            </a:r>
            <a:r>
              <a:rPr lang="en-US" baseline="0" dirty="0" smtClean="0"/>
              <a:t> </a:t>
            </a:r>
            <a:r>
              <a:rPr lang="en-US" b="1" baseline="0" dirty="0" smtClean="0"/>
              <a:t>to All Text in Shape</a:t>
            </a:r>
            <a:r>
              <a:rPr lang="en-US" baseline="0" dirty="0" smtClean="0"/>
              <a:t> select </a:t>
            </a:r>
            <a:r>
              <a:rPr lang="en-US" b="1" dirty="0" smtClean="0"/>
              <a:t>Fill, - Accent 1, Plastic Bevel, Reflection </a:t>
            </a:r>
            <a:r>
              <a:rPr lang="en-US" dirty="0" smtClean="0"/>
              <a:t>(first row, the fifth option from the</a:t>
            </a:r>
            <a:r>
              <a:rPr lang="en-US" baseline="0" dirty="0" smtClean="0"/>
              <a:t> left).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</a:t>
            </a:r>
            <a:r>
              <a:rPr lang="en-US" baseline="0" dirty="0" smtClean="0"/>
              <a:t> reproduce the animation effects on this slide, do the following:</a:t>
            </a:r>
            <a:endParaRPr lang="en-US" dirty="0" smtClean="0"/>
          </a:p>
          <a:p>
            <a:pPr marL="228600" indent="-228600">
              <a:buFont typeface="+mj-lt"/>
              <a:buNone/>
            </a:pPr>
            <a:r>
              <a:rPr lang="en-US" b="1" dirty="0" smtClean="0"/>
              <a:t>Tip: </a:t>
            </a:r>
            <a:r>
              <a:rPr lang="en-US" b="0" dirty="0" smtClean="0"/>
              <a:t>If necessary, </a:t>
            </a:r>
            <a:r>
              <a:rPr lang="en-US" b="0" baseline="0" dirty="0" smtClean="0"/>
              <a:t>zoom out from the slide in Normal View to reproduce the animation effects. To zoom out from the slide, on the </a:t>
            </a:r>
            <a:r>
              <a:rPr lang="en-US" b="1" baseline="0" dirty="0" smtClean="0"/>
              <a:t>View</a:t>
            </a:r>
            <a:r>
              <a:rPr lang="en-US" b="0" baseline="0" dirty="0" smtClean="0"/>
              <a:t> tab, in the </a:t>
            </a:r>
            <a:r>
              <a:rPr lang="en-US" b="1" baseline="0" dirty="0" smtClean="0"/>
              <a:t>Zoom</a:t>
            </a:r>
            <a:r>
              <a:rPr lang="en-US" b="0" baseline="0" dirty="0" smtClean="0"/>
              <a:t> group, click </a:t>
            </a:r>
            <a:r>
              <a:rPr lang="en-US" b="1" baseline="0" dirty="0" smtClean="0"/>
              <a:t>Zoom</a:t>
            </a:r>
            <a:r>
              <a:rPr lang="en-US" b="0" baseline="0" dirty="0" smtClean="0"/>
              <a:t>, and then in the </a:t>
            </a:r>
            <a:r>
              <a:rPr lang="en-US" b="1" baseline="0" dirty="0" smtClean="0"/>
              <a:t>Zoom</a:t>
            </a:r>
            <a:r>
              <a:rPr lang="en-US" b="0" baseline="0" dirty="0" smtClean="0"/>
              <a:t> dialog box, under </a:t>
            </a:r>
            <a:r>
              <a:rPr lang="en-US" b="1" baseline="0" dirty="0" smtClean="0"/>
              <a:t>Zoom out </a:t>
            </a:r>
            <a:r>
              <a:rPr lang="en-US" b="0" baseline="0" dirty="0" smtClean="0"/>
              <a:t>click </a:t>
            </a:r>
            <a:r>
              <a:rPr lang="en-US" b="1" baseline="0" dirty="0" smtClean="0"/>
              <a:t>66%</a:t>
            </a:r>
            <a:r>
              <a:rPr lang="en-US" b="0" baseline="0" dirty="0" smtClean="0"/>
              <a:t>.</a:t>
            </a:r>
            <a:r>
              <a:rPr lang="en-US" b="0" dirty="0" smtClean="0"/>
              <a:t> </a:t>
            </a:r>
            <a:endParaRPr lang="en-US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Select the text box. On the </a:t>
            </a:r>
            <a:r>
              <a:rPr lang="en-US" b="1" dirty="0" smtClean="0"/>
              <a:t>Animations</a:t>
            </a:r>
            <a:r>
              <a:rPr lang="en-US" dirty="0" smtClean="0"/>
              <a:t> tab, in the </a:t>
            </a:r>
            <a:r>
              <a:rPr lang="en-US" b="1" dirty="0" smtClean="0"/>
              <a:t>Advanced Animation </a:t>
            </a:r>
            <a:r>
              <a:rPr lang="en-US" dirty="0" smtClean="0"/>
              <a:t>group, click </a:t>
            </a:r>
            <a:r>
              <a:rPr lang="en-US" b="1" dirty="0" smtClean="0"/>
              <a:t>Add Animation</a:t>
            </a:r>
            <a:r>
              <a:rPr lang="en-US" dirty="0" smtClean="0"/>
              <a:t>, and then under </a:t>
            </a:r>
            <a:r>
              <a:rPr lang="en-US" b="1" dirty="0" smtClean="0"/>
              <a:t>Entrance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Fade</a:t>
            </a:r>
            <a:r>
              <a:rPr lang="en-US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Animations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Timing</a:t>
            </a:r>
            <a:r>
              <a:rPr lang="en-US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Start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With Previous</a:t>
            </a:r>
            <a:r>
              <a:rPr lang="en-US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Duration</a:t>
            </a:r>
            <a:r>
              <a:rPr lang="en-US" baseline="0" dirty="0" smtClean="0"/>
              <a:t> list, enter </a:t>
            </a:r>
            <a:r>
              <a:rPr lang="en-US" b="1" baseline="0" dirty="0" smtClean="0"/>
              <a:t>1.00</a:t>
            </a:r>
            <a:r>
              <a:rPr lang="en-US" baseline="0" dirty="0" smtClean="0"/>
              <a:t>.</a:t>
            </a:r>
            <a:endParaRPr lang="en-US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dirty="0" smtClean="0"/>
              <a:t>Also on the </a:t>
            </a:r>
            <a:r>
              <a:rPr lang="en-US" b="1" dirty="0" smtClean="0"/>
              <a:t>Animations</a:t>
            </a:r>
            <a:r>
              <a:rPr lang="en-US" dirty="0" smtClean="0"/>
              <a:t> tab, in the </a:t>
            </a:r>
            <a:r>
              <a:rPr lang="en-US" b="1" dirty="0" smtClean="0"/>
              <a:t>Advanced</a:t>
            </a:r>
            <a:r>
              <a:rPr lang="en-US" b="1" baseline="0" dirty="0" smtClean="0"/>
              <a:t> Animation </a:t>
            </a:r>
            <a:r>
              <a:rPr lang="en-US" baseline="0" dirty="0" smtClean="0"/>
              <a:t>group, click </a:t>
            </a:r>
            <a:r>
              <a:rPr lang="en-US" b="1" baseline="0" dirty="0" smtClean="0"/>
              <a:t>Add Animation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Motion Path </a:t>
            </a:r>
            <a:r>
              <a:rPr lang="en-US" baseline="0" dirty="0" smtClean="0"/>
              <a:t>click </a:t>
            </a:r>
            <a:r>
              <a:rPr lang="en-US" b="1" baseline="0" dirty="0" smtClean="0"/>
              <a:t>Custom Path</a:t>
            </a:r>
            <a:r>
              <a:rPr lang="en-US" b="0" baseline="0" dirty="0" smtClean="0"/>
              <a:t>. On the slide p</a:t>
            </a:r>
            <a:r>
              <a:rPr lang="en-US" baseline="0" dirty="0" smtClean="0"/>
              <a:t>ress and hold SHIFT, and </a:t>
            </a:r>
            <a:r>
              <a:rPr lang="en-US" b="0" baseline="0" dirty="0" smtClean="0"/>
              <a:t>then do the following:</a:t>
            </a:r>
            <a:r>
              <a:rPr lang="en-US" baseline="0" dirty="0" smtClean="0"/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Click the in the center of the text box.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On the right edge of the text box, click the second point.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Two inches beyond the left edge of the slide, double-click the third point.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Animations</a:t>
            </a:r>
            <a:r>
              <a:rPr lang="en-US" dirty="0" smtClean="0"/>
              <a:t> tab, in the </a:t>
            </a:r>
            <a:r>
              <a:rPr lang="en-US" b="1" dirty="0" smtClean="0"/>
              <a:t>Timing</a:t>
            </a:r>
            <a:r>
              <a:rPr lang="en-US" dirty="0" smtClean="0"/>
              <a:t> group,</a:t>
            </a:r>
            <a:r>
              <a:rPr lang="en-US" b="1" baseline="0" dirty="0" smtClean="0"/>
              <a:t> </a:t>
            </a:r>
            <a:r>
              <a:rPr lang="en-US" baseline="0" dirty="0" smtClean="0"/>
              <a:t>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Start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With</a:t>
            </a:r>
            <a:r>
              <a:rPr lang="en-US" baseline="0" dirty="0" smtClean="0"/>
              <a:t> </a:t>
            </a:r>
            <a:r>
              <a:rPr lang="en-US" b="1" baseline="0" dirty="0" smtClean="0"/>
              <a:t>Previous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Duration </a:t>
            </a:r>
            <a:r>
              <a:rPr lang="en-US" b="0" baseline="0" dirty="0" smtClean="0"/>
              <a:t>box</a:t>
            </a:r>
            <a:r>
              <a:rPr lang="en-US" baseline="0" dirty="0" smtClean="0"/>
              <a:t>, select </a:t>
            </a:r>
            <a:r>
              <a:rPr lang="en-US" b="1" baseline="0" dirty="0" smtClean="0"/>
              <a:t>2.00</a:t>
            </a:r>
            <a:r>
              <a:rPr lang="en-US" baseline="0" dirty="0" smtClean="0"/>
              <a:t>. </a:t>
            </a:r>
            <a:endParaRPr lang="en-US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On</a:t>
            </a:r>
            <a:r>
              <a:rPr lang="en-US" baseline="0" dirty="0" smtClean="0"/>
              <a:t> the slide, r</a:t>
            </a:r>
            <a:r>
              <a:rPr lang="en-US" dirty="0" smtClean="0"/>
              <a:t>ight-click the motion path on the slide, and select </a:t>
            </a:r>
            <a:r>
              <a:rPr lang="en-US" b="1" dirty="0" smtClean="0"/>
              <a:t>Reverse</a:t>
            </a:r>
            <a:r>
              <a:rPr lang="en-US" dirty="0" smtClean="0"/>
              <a:t> </a:t>
            </a:r>
            <a:r>
              <a:rPr lang="en-US" b="1" dirty="0" smtClean="0"/>
              <a:t>Path</a:t>
            </a:r>
            <a:r>
              <a:rPr lang="en-US" dirty="0" smtClean="0"/>
              <a:t> </a:t>
            </a:r>
            <a:r>
              <a:rPr lang="en-US" b="1" dirty="0" smtClean="0"/>
              <a:t>Direction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200" baseline="0" dirty="0" smtClean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first option from the left). 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 enter values for Red: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209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218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endParaRPr lang="en-US" dirty="0" smtClean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875749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3-D rebounding text</a:t>
            </a:r>
          </a:p>
          <a:p>
            <a:r>
              <a:rPr lang="en-US" sz="1400" dirty="0" smtClean="0"/>
              <a:t>(Intermediate)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reproduce the text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Insert</a:t>
            </a:r>
            <a:r>
              <a:rPr lang="en-US" dirty="0" smtClean="0"/>
              <a:t> tab, in the </a:t>
            </a:r>
            <a:r>
              <a:rPr lang="en-US" b="1" dirty="0" smtClean="0"/>
              <a:t>Text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Text</a:t>
            </a:r>
            <a:r>
              <a:rPr lang="en-US" baseline="0" dirty="0" smtClean="0"/>
              <a:t> </a:t>
            </a:r>
            <a:r>
              <a:rPr lang="en-US" b="1" baseline="0" dirty="0" smtClean="0"/>
              <a:t>Box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Drag to draw a text box on the slide.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In</a:t>
            </a:r>
            <a:r>
              <a:rPr lang="en-US" baseline="0" dirty="0" smtClean="0"/>
              <a:t> the text box, e</a:t>
            </a:r>
            <a:r>
              <a:rPr lang="en-US" dirty="0" smtClean="0"/>
              <a:t>nter text and select it.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and then in the </a:t>
            </a:r>
            <a:r>
              <a:rPr lang="en-US" b="1" dirty="0" smtClean="0"/>
              <a:t>Font</a:t>
            </a:r>
            <a:r>
              <a:rPr lang="en-US" dirty="0" smtClean="0"/>
              <a:t> group</a:t>
            </a:r>
            <a:r>
              <a:rPr lang="en-US" baseline="0" dirty="0" smtClean="0"/>
              <a:t>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In the </a:t>
            </a:r>
            <a:r>
              <a:rPr lang="en-US" b="1" dirty="0" smtClean="0"/>
              <a:t>Font</a:t>
            </a:r>
            <a:r>
              <a:rPr lang="en-US" dirty="0" smtClean="0"/>
              <a:t> list select </a:t>
            </a:r>
            <a:r>
              <a:rPr lang="en-US" b="1" dirty="0" smtClean="0"/>
              <a:t>Corbel</a:t>
            </a:r>
            <a:r>
              <a:rPr lang="en-US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In the </a:t>
            </a:r>
            <a:r>
              <a:rPr lang="en-US" b="1" dirty="0" smtClean="0"/>
              <a:t>Font</a:t>
            </a:r>
            <a:r>
              <a:rPr lang="en-US" dirty="0" smtClean="0"/>
              <a:t> </a:t>
            </a:r>
            <a:r>
              <a:rPr lang="en-US" b="1" dirty="0" smtClean="0"/>
              <a:t>Size</a:t>
            </a:r>
            <a:r>
              <a:rPr lang="en-US" dirty="0" smtClean="0"/>
              <a:t> box enter </a:t>
            </a:r>
            <a:r>
              <a:rPr lang="en-US" b="1" dirty="0" smtClean="0"/>
              <a:t>50 pt</a:t>
            </a:r>
            <a:r>
              <a:rPr lang="en-US" dirty="0" smtClean="0"/>
              <a:t>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Click </a:t>
            </a:r>
            <a:r>
              <a:rPr lang="en-US" b="1" dirty="0" smtClean="0"/>
              <a:t>Bold</a:t>
            </a:r>
            <a:r>
              <a:rPr lang="en-US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Paragraph</a:t>
            </a:r>
            <a:r>
              <a:rPr lang="en-US" dirty="0" smtClean="0"/>
              <a:t> group, click </a:t>
            </a:r>
            <a:r>
              <a:rPr lang="en-US" b="1" dirty="0" smtClean="0"/>
              <a:t>Center</a:t>
            </a:r>
            <a:r>
              <a:rPr lang="en-US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Select</a:t>
            </a:r>
            <a:r>
              <a:rPr lang="en-US" baseline="0" dirty="0" smtClean="0"/>
              <a:t> the text box on the slide.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Under </a:t>
            </a:r>
            <a:r>
              <a:rPr lang="en-US" b="1" dirty="0" smtClean="0"/>
              <a:t>Drawing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</a:t>
            </a:r>
            <a:r>
              <a:rPr lang="en-US" b="1" dirty="0" smtClean="0"/>
              <a:t>WordArt</a:t>
            </a:r>
            <a:r>
              <a:rPr lang="en-US" dirty="0" smtClean="0"/>
              <a:t> </a:t>
            </a:r>
            <a:r>
              <a:rPr lang="en-US" b="1" dirty="0" smtClean="0"/>
              <a:t>Styles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More</a:t>
            </a:r>
            <a:r>
              <a:rPr lang="en-US" baseline="0" dirty="0" smtClean="0"/>
              <a:t> </a:t>
            </a:r>
            <a:r>
              <a:rPr lang="en-US" b="1" baseline="0" dirty="0" smtClean="0"/>
              <a:t>WordArt</a:t>
            </a:r>
            <a:r>
              <a:rPr lang="en-US" baseline="0" dirty="0" smtClean="0"/>
              <a:t>, and under </a:t>
            </a:r>
            <a:r>
              <a:rPr lang="en-US" b="1" baseline="0" dirty="0" smtClean="0"/>
              <a:t>Applies</a:t>
            </a:r>
            <a:r>
              <a:rPr lang="en-US" baseline="0" dirty="0" smtClean="0"/>
              <a:t> </a:t>
            </a:r>
            <a:r>
              <a:rPr lang="en-US" b="1" baseline="0" dirty="0" smtClean="0"/>
              <a:t>to All Text in Shape</a:t>
            </a:r>
            <a:r>
              <a:rPr lang="en-US" baseline="0" dirty="0" smtClean="0"/>
              <a:t> select </a:t>
            </a:r>
            <a:r>
              <a:rPr lang="en-US" b="1" dirty="0" smtClean="0"/>
              <a:t>Fill, - Accent 1, Plastic Bevel, Reflection </a:t>
            </a:r>
            <a:r>
              <a:rPr lang="en-US" dirty="0" smtClean="0"/>
              <a:t>(first row, the fifth option from the</a:t>
            </a:r>
            <a:r>
              <a:rPr lang="en-US" baseline="0" dirty="0" smtClean="0"/>
              <a:t> left).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</a:t>
            </a:r>
            <a:r>
              <a:rPr lang="en-US" baseline="0" dirty="0" smtClean="0"/>
              <a:t> reproduce the animation effects on this slide, do the following:</a:t>
            </a:r>
            <a:endParaRPr lang="en-US" dirty="0" smtClean="0"/>
          </a:p>
          <a:p>
            <a:pPr marL="228600" indent="-228600">
              <a:buFont typeface="+mj-lt"/>
              <a:buNone/>
            </a:pPr>
            <a:r>
              <a:rPr lang="en-US" b="1" dirty="0" smtClean="0"/>
              <a:t>Tip: </a:t>
            </a:r>
            <a:r>
              <a:rPr lang="en-US" b="0" dirty="0" smtClean="0"/>
              <a:t>If necessary, </a:t>
            </a:r>
            <a:r>
              <a:rPr lang="en-US" b="0" baseline="0" dirty="0" smtClean="0"/>
              <a:t>zoom out from the slide in Normal View to reproduce the animation effects. To zoom out from the slide, on the </a:t>
            </a:r>
            <a:r>
              <a:rPr lang="en-US" b="1" baseline="0" dirty="0" smtClean="0"/>
              <a:t>View</a:t>
            </a:r>
            <a:r>
              <a:rPr lang="en-US" b="0" baseline="0" dirty="0" smtClean="0"/>
              <a:t> tab, in the </a:t>
            </a:r>
            <a:r>
              <a:rPr lang="en-US" b="1" baseline="0" dirty="0" smtClean="0"/>
              <a:t>Zoom</a:t>
            </a:r>
            <a:r>
              <a:rPr lang="en-US" b="0" baseline="0" dirty="0" smtClean="0"/>
              <a:t> group, click </a:t>
            </a:r>
            <a:r>
              <a:rPr lang="en-US" b="1" baseline="0" dirty="0" smtClean="0"/>
              <a:t>Zoom</a:t>
            </a:r>
            <a:r>
              <a:rPr lang="en-US" b="0" baseline="0" dirty="0" smtClean="0"/>
              <a:t>, and then in the </a:t>
            </a:r>
            <a:r>
              <a:rPr lang="en-US" b="1" baseline="0" dirty="0" smtClean="0"/>
              <a:t>Zoom</a:t>
            </a:r>
            <a:r>
              <a:rPr lang="en-US" b="0" baseline="0" dirty="0" smtClean="0"/>
              <a:t> dialog box, under </a:t>
            </a:r>
            <a:r>
              <a:rPr lang="en-US" b="1" baseline="0" dirty="0" smtClean="0"/>
              <a:t>Zoom out </a:t>
            </a:r>
            <a:r>
              <a:rPr lang="en-US" b="0" baseline="0" dirty="0" smtClean="0"/>
              <a:t>click </a:t>
            </a:r>
            <a:r>
              <a:rPr lang="en-US" b="1" baseline="0" dirty="0" smtClean="0"/>
              <a:t>66%</a:t>
            </a:r>
            <a:r>
              <a:rPr lang="en-US" b="0" baseline="0" dirty="0" smtClean="0"/>
              <a:t>.</a:t>
            </a:r>
            <a:r>
              <a:rPr lang="en-US" b="0" dirty="0" smtClean="0"/>
              <a:t> </a:t>
            </a:r>
            <a:endParaRPr lang="en-US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Select the text box. On the </a:t>
            </a:r>
            <a:r>
              <a:rPr lang="en-US" b="1" dirty="0" smtClean="0"/>
              <a:t>Animations</a:t>
            </a:r>
            <a:r>
              <a:rPr lang="en-US" dirty="0" smtClean="0"/>
              <a:t> tab, in the </a:t>
            </a:r>
            <a:r>
              <a:rPr lang="en-US" b="1" dirty="0" smtClean="0"/>
              <a:t>Advanced Animation </a:t>
            </a:r>
            <a:r>
              <a:rPr lang="en-US" dirty="0" smtClean="0"/>
              <a:t>group, click </a:t>
            </a:r>
            <a:r>
              <a:rPr lang="en-US" b="1" dirty="0" smtClean="0"/>
              <a:t>Add Animation</a:t>
            </a:r>
            <a:r>
              <a:rPr lang="en-US" dirty="0" smtClean="0"/>
              <a:t>, and then under </a:t>
            </a:r>
            <a:r>
              <a:rPr lang="en-US" b="1" dirty="0" smtClean="0"/>
              <a:t>Entrance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Fade</a:t>
            </a:r>
            <a:r>
              <a:rPr lang="en-US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Animations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Timing</a:t>
            </a:r>
            <a:r>
              <a:rPr lang="en-US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Start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With Previous</a:t>
            </a:r>
            <a:r>
              <a:rPr lang="en-US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Duration</a:t>
            </a:r>
            <a:r>
              <a:rPr lang="en-US" baseline="0" dirty="0" smtClean="0"/>
              <a:t> list, enter </a:t>
            </a:r>
            <a:r>
              <a:rPr lang="en-US" b="1" baseline="0" dirty="0" smtClean="0"/>
              <a:t>1.00</a:t>
            </a:r>
            <a:r>
              <a:rPr lang="en-US" baseline="0" dirty="0" smtClean="0"/>
              <a:t>.</a:t>
            </a:r>
            <a:endParaRPr lang="en-US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dirty="0" smtClean="0"/>
              <a:t>Also on the </a:t>
            </a:r>
            <a:r>
              <a:rPr lang="en-US" b="1" dirty="0" smtClean="0"/>
              <a:t>Animations</a:t>
            </a:r>
            <a:r>
              <a:rPr lang="en-US" dirty="0" smtClean="0"/>
              <a:t> tab, in the </a:t>
            </a:r>
            <a:r>
              <a:rPr lang="en-US" b="1" dirty="0" smtClean="0"/>
              <a:t>Advanced</a:t>
            </a:r>
            <a:r>
              <a:rPr lang="en-US" b="1" baseline="0" dirty="0" smtClean="0"/>
              <a:t> Animation </a:t>
            </a:r>
            <a:r>
              <a:rPr lang="en-US" baseline="0" dirty="0" smtClean="0"/>
              <a:t>group, click </a:t>
            </a:r>
            <a:r>
              <a:rPr lang="en-US" b="1" baseline="0" dirty="0" smtClean="0"/>
              <a:t>Add Animation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Motion Path </a:t>
            </a:r>
            <a:r>
              <a:rPr lang="en-US" baseline="0" dirty="0" smtClean="0"/>
              <a:t>click </a:t>
            </a:r>
            <a:r>
              <a:rPr lang="en-US" b="1" baseline="0" dirty="0" smtClean="0"/>
              <a:t>Custom Path</a:t>
            </a:r>
            <a:r>
              <a:rPr lang="en-US" b="0" baseline="0" dirty="0" smtClean="0"/>
              <a:t>. On the slide p</a:t>
            </a:r>
            <a:r>
              <a:rPr lang="en-US" baseline="0" dirty="0" smtClean="0"/>
              <a:t>ress and hold SHIFT, and </a:t>
            </a:r>
            <a:r>
              <a:rPr lang="en-US" b="0" baseline="0" dirty="0" smtClean="0"/>
              <a:t>then do the following:</a:t>
            </a:r>
            <a:r>
              <a:rPr lang="en-US" baseline="0" dirty="0" smtClean="0"/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Click the in the center of the text box.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On the right edge of the text box, click the second point.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Two inches beyond the left edge of the slide, double-click the third point.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Animations</a:t>
            </a:r>
            <a:r>
              <a:rPr lang="en-US" dirty="0" smtClean="0"/>
              <a:t> tab, in the </a:t>
            </a:r>
            <a:r>
              <a:rPr lang="en-US" b="1" dirty="0" smtClean="0"/>
              <a:t>Timing</a:t>
            </a:r>
            <a:r>
              <a:rPr lang="en-US" dirty="0" smtClean="0"/>
              <a:t> group,</a:t>
            </a:r>
            <a:r>
              <a:rPr lang="en-US" b="1" baseline="0" dirty="0" smtClean="0"/>
              <a:t> </a:t>
            </a:r>
            <a:r>
              <a:rPr lang="en-US" baseline="0" dirty="0" smtClean="0"/>
              <a:t>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Start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With</a:t>
            </a:r>
            <a:r>
              <a:rPr lang="en-US" baseline="0" dirty="0" smtClean="0"/>
              <a:t> </a:t>
            </a:r>
            <a:r>
              <a:rPr lang="en-US" b="1" baseline="0" dirty="0" smtClean="0"/>
              <a:t>Previous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Duration </a:t>
            </a:r>
            <a:r>
              <a:rPr lang="en-US" b="0" baseline="0" dirty="0" smtClean="0"/>
              <a:t>box</a:t>
            </a:r>
            <a:r>
              <a:rPr lang="en-US" baseline="0" dirty="0" smtClean="0"/>
              <a:t>, select </a:t>
            </a:r>
            <a:r>
              <a:rPr lang="en-US" b="1" baseline="0" dirty="0" smtClean="0"/>
              <a:t>2.00</a:t>
            </a:r>
            <a:r>
              <a:rPr lang="en-US" baseline="0" dirty="0" smtClean="0"/>
              <a:t>. </a:t>
            </a:r>
            <a:endParaRPr lang="en-US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On</a:t>
            </a:r>
            <a:r>
              <a:rPr lang="en-US" baseline="0" dirty="0" smtClean="0"/>
              <a:t> the slide, r</a:t>
            </a:r>
            <a:r>
              <a:rPr lang="en-US" dirty="0" smtClean="0"/>
              <a:t>ight-click the motion path on the slide, and select </a:t>
            </a:r>
            <a:r>
              <a:rPr lang="en-US" b="1" dirty="0" smtClean="0"/>
              <a:t>Reverse</a:t>
            </a:r>
            <a:r>
              <a:rPr lang="en-US" dirty="0" smtClean="0"/>
              <a:t> </a:t>
            </a:r>
            <a:r>
              <a:rPr lang="en-US" b="1" dirty="0" smtClean="0"/>
              <a:t>Path</a:t>
            </a:r>
            <a:r>
              <a:rPr lang="en-US" dirty="0" smtClean="0"/>
              <a:t> </a:t>
            </a:r>
            <a:r>
              <a:rPr lang="en-US" b="1" dirty="0" smtClean="0"/>
              <a:t>Direction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200" baseline="0" dirty="0" smtClean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first option from the left). 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 enter values for Red: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209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218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endParaRPr lang="en-US" dirty="0" smtClean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063967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3-D rebounding text</a:t>
            </a:r>
          </a:p>
          <a:p>
            <a:r>
              <a:rPr lang="en-US" sz="1400" dirty="0" smtClean="0"/>
              <a:t>(Intermediate)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reproduce the text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Insert</a:t>
            </a:r>
            <a:r>
              <a:rPr lang="en-US" dirty="0" smtClean="0"/>
              <a:t> tab, in the </a:t>
            </a:r>
            <a:r>
              <a:rPr lang="en-US" b="1" dirty="0" smtClean="0"/>
              <a:t>Text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Text</a:t>
            </a:r>
            <a:r>
              <a:rPr lang="en-US" baseline="0" dirty="0" smtClean="0"/>
              <a:t> </a:t>
            </a:r>
            <a:r>
              <a:rPr lang="en-US" b="1" baseline="0" dirty="0" smtClean="0"/>
              <a:t>Box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Drag to draw a text box on the slide.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In</a:t>
            </a:r>
            <a:r>
              <a:rPr lang="en-US" baseline="0" dirty="0" smtClean="0"/>
              <a:t> the text box, e</a:t>
            </a:r>
            <a:r>
              <a:rPr lang="en-US" dirty="0" smtClean="0"/>
              <a:t>nter text and select it.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and then in the </a:t>
            </a:r>
            <a:r>
              <a:rPr lang="en-US" b="1" dirty="0" smtClean="0"/>
              <a:t>Font</a:t>
            </a:r>
            <a:r>
              <a:rPr lang="en-US" dirty="0" smtClean="0"/>
              <a:t> group</a:t>
            </a:r>
            <a:r>
              <a:rPr lang="en-US" baseline="0" dirty="0" smtClean="0"/>
              <a:t>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In the </a:t>
            </a:r>
            <a:r>
              <a:rPr lang="en-US" b="1" dirty="0" smtClean="0"/>
              <a:t>Font</a:t>
            </a:r>
            <a:r>
              <a:rPr lang="en-US" dirty="0" smtClean="0"/>
              <a:t> list select </a:t>
            </a:r>
            <a:r>
              <a:rPr lang="en-US" b="1" dirty="0" smtClean="0"/>
              <a:t>Corbel</a:t>
            </a:r>
            <a:r>
              <a:rPr lang="en-US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In the </a:t>
            </a:r>
            <a:r>
              <a:rPr lang="en-US" b="1" dirty="0" smtClean="0"/>
              <a:t>Font</a:t>
            </a:r>
            <a:r>
              <a:rPr lang="en-US" dirty="0" smtClean="0"/>
              <a:t> </a:t>
            </a:r>
            <a:r>
              <a:rPr lang="en-US" b="1" dirty="0" smtClean="0"/>
              <a:t>Size</a:t>
            </a:r>
            <a:r>
              <a:rPr lang="en-US" dirty="0" smtClean="0"/>
              <a:t> box enter </a:t>
            </a:r>
            <a:r>
              <a:rPr lang="en-US" b="1" dirty="0" smtClean="0"/>
              <a:t>50 pt</a:t>
            </a:r>
            <a:r>
              <a:rPr lang="en-US" dirty="0" smtClean="0"/>
              <a:t>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Click </a:t>
            </a:r>
            <a:r>
              <a:rPr lang="en-US" b="1" dirty="0" smtClean="0"/>
              <a:t>Bold</a:t>
            </a:r>
            <a:r>
              <a:rPr lang="en-US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Paragraph</a:t>
            </a:r>
            <a:r>
              <a:rPr lang="en-US" dirty="0" smtClean="0"/>
              <a:t> group, click </a:t>
            </a:r>
            <a:r>
              <a:rPr lang="en-US" b="1" dirty="0" smtClean="0"/>
              <a:t>Center</a:t>
            </a:r>
            <a:r>
              <a:rPr lang="en-US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Select</a:t>
            </a:r>
            <a:r>
              <a:rPr lang="en-US" baseline="0" dirty="0" smtClean="0"/>
              <a:t> the text box on the slide.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Under </a:t>
            </a:r>
            <a:r>
              <a:rPr lang="en-US" b="1" dirty="0" smtClean="0"/>
              <a:t>Drawing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</a:t>
            </a:r>
            <a:r>
              <a:rPr lang="en-US" b="1" dirty="0" smtClean="0"/>
              <a:t>WordArt</a:t>
            </a:r>
            <a:r>
              <a:rPr lang="en-US" dirty="0" smtClean="0"/>
              <a:t> </a:t>
            </a:r>
            <a:r>
              <a:rPr lang="en-US" b="1" dirty="0" smtClean="0"/>
              <a:t>Styles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More</a:t>
            </a:r>
            <a:r>
              <a:rPr lang="en-US" baseline="0" dirty="0" smtClean="0"/>
              <a:t> </a:t>
            </a:r>
            <a:r>
              <a:rPr lang="en-US" b="1" baseline="0" dirty="0" smtClean="0"/>
              <a:t>WordArt</a:t>
            </a:r>
            <a:r>
              <a:rPr lang="en-US" baseline="0" dirty="0" smtClean="0"/>
              <a:t>, and under </a:t>
            </a:r>
            <a:r>
              <a:rPr lang="en-US" b="1" baseline="0" dirty="0" smtClean="0"/>
              <a:t>Applies</a:t>
            </a:r>
            <a:r>
              <a:rPr lang="en-US" baseline="0" dirty="0" smtClean="0"/>
              <a:t> </a:t>
            </a:r>
            <a:r>
              <a:rPr lang="en-US" b="1" baseline="0" dirty="0" smtClean="0"/>
              <a:t>to All Text in Shape</a:t>
            </a:r>
            <a:r>
              <a:rPr lang="en-US" baseline="0" dirty="0" smtClean="0"/>
              <a:t> select </a:t>
            </a:r>
            <a:r>
              <a:rPr lang="en-US" b="1" dirty="0" smtClean="0"/>
              <a:t>Fill, - Accent 1, Plastic Bevel, Reflection </a:t>
            </a:r>
            <a:r>
              <a:rPr lang="en-US" dirty="0" smtClean="0"/>
              <a:t>(first row, the fifth option from the</a:t>
            </a:r>
            <a:r>
              <a:rPr lang="en-US" baseline="0" dirty="0" smtClean="0"/>
              <a:t> left).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</a:t>
            </a:r>
            <a:r>
              <a:rPr lang="en-US" baseline="0" dirty="0" smtClean="0"/>
              <a:t> reproduce the animation effects on this slide, do the following:</a:t>
            </a:r>
            <a:endParaRPr lang="en-US" dirty="0" smtClean="0"/>
          </a:p>
          <a:p>
            <a:pPr marL="228600" indent="-228600">
              <a:buFont typeface="+mj-lt"/>
              <a:buNone/>
            </a:pPr>
            <a:r>
              <a:rPr lang="en-US" b="1" dirty="0" smtClean="0"/>
              <a:t>Tip: </a:t>
            </a:r>
            <a:r>
              <a:rPr lang="en-US" b="0" dirty="0" smtClean="0"/>
              <a:t>If necessary, </a:t>
            </a:r>
            <a:r>
              <a:rPr lang="en-US" b="0" baseline="0" dirty="0" smtClean="0"/>
              <a:t>zoom out from the slide in Normal View to reproduce the animation effects. To zoom out from the slide, on the </a:t>
            </a:r>
            <a:r>
              <a:rPr lang="en-US" b="1" baseline="0" dirty="0" smtClean="0"/>
              <a:t>View</a:t>
            </a:r>
            <a:r>
              <a:rPr lang="en-US" b="0" baseline="0" dirty="0" smtClean="0"/>
              <a:t> tab, in the </a:t>
            </a:r>
            <a:r>
              <a:rPr lang="en-US" b="1" baseline="0" dirty="0" smtClean="0"/>
              <a:t>Zoom</a:t>
            </a:r>
            <a:r>
              <a:rPr lang="en-US" b="0" baseline="0" dirty="0" smtClean="0"/>
              <a:t> group, click </a:t>
            </a:r>
            <a:r>
              <a:rPr lang="en-US" b="1" baseline="0" dirty="0" smtClean="0"/>
              <a:t>Zoom</a:t>
            </a:r>
            <a:r>
              <a:rPr lang="en-US" b="0" baseline="0" dirty="0" smtClean="0"/>
              <a:t>, and then in the </a:t>
            </a:r>
            <a:r>
              <a:rPr lang="en-US" b="1" baseline="0" dirty="0" smtClean="0"/>
              <a:t>Zoom</a:t>
            </a:r>
            <a:r>
              <a:rPr lang="en-US" b="0" baseline="0" dirty="0" smtClean="0"/>
              <a:t> dialog box, under </a:t>
            </a:r>
            <a:r>
              <a:rPr lang="en-US" b="1" baseline="0" dirty="0" smtClean="0"/>
              <a:t>Zoom out </a:t>
            </a:r>
            <a:r>
              <a:rPr lang="en-US" b="0" baseline="0" dirty="0" smtClean="0"/>
              <a:t>click </a:t>
            </a:r>
            <a:r>
              <a:rPr lang="en-US" b="1" baseline="0" dirty="0" smtClean="0"/>
              <a:t>66%</a:t>
            </a:r>
            <a:r>
              <a:rPr lang="en-US" b="0" baseline="0" dirty="0" smtClean="0"/>
              <a:t>.</a:t>
            </a:r>
            <a:r>
              <a:rPr lang="en-US" b="0" dirty="0" smtClean="0"/>
              <a:t> </a:t>
            </a:r>
            <a:endParaRPr lang="en-US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Select the text box. On the </a:t>
            </a:r>
            <a:r>
              <a:rPr lang="en-US" b="1" dirty="0" smtClean="0"/>
              <a:t>Animations</a:t>
            </a:r>
            <a:r>
              <a:rPr lang="en-US" dirty="0" smtClean="0"/>
              <a:t> tab, in the </a:t>
            </a:r>
            <a:r>
              <a:rPr lang="en-US" b="1" dirty="0" smtClean="0"/>
              <a:t>Advanced Animation </a:t>
            </a:r>
            <a:r>
              <a:rPr lang="en-US" dirty="0" smtClean="0"/>
              <a:t>group, click </a:t>
            </a:r>
            <a:r>
              <a:rPr lang="en-US" b="1" dirty="0" smtClean="0"/>
              <a:t>Add Animation</a:t>
            </a:r>
            <a:r>
              <a:rPr lang="en-US" dirty="0" smtClean="0"/>
              <a:t>, and then under </a:t>
            </a:r>
            <a:r>
              <a:rPr lang="en-US" b="1" dirty="0" smtClean="0"/>
              <a:t>Entrance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Fade</a:t>
            </a:r>
            <a:r>
              <a:rPr lang="en-US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Animations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Timing</a:t>
            </a:r>
            <a:r>
              <a:rPr lang="en-US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Start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With Previous</a:t>
            </a:r>
            <a:r>
              <a:rPr lang="en-US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Duration</a:t>
            </a:r>
            <a:r>
              <a:rPr lang="en-US" baseline="0" dirty="0" smtClean="0"/>
              <a:t> list, enter </a:t>
            </a:r>
            <a:r>
              <a:rPr lang="en-US" b="1" baseline="0" dirty="0" smtClean="0"/>
              <a:t>1.00</a:t>
            </a:r>
            <a:r>
              <a:rPr lang="en-US" baseline="0" dirty="0" smtClean="0"/>
              <a:t>.</a:t>
            </a:r>
            <a:endParaRPr lang="en-US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dirty="0" smtClean="0"/>
              <a:t>Also on the </a:t>
            </a:r>
            <a:r>
              <a:rPr lang="en-US" b="1" dirty="0" smtClean="0"/>
              <a:t>Animations</a:t>
            </a:r>
            <a:r>
              <a:rPr lang="en-US" dirty="0" smtClean="0"/>
              <a:t> tab, in the </a:t>
            </a:r>
            <a:r>
              <a:rPr lang="en-US" b="1" dirty="0" smtClean="0"/>
              <a:t>Advanced</a:t>
            </a:r>
            <a:r>
              <a:rPr lang="en-US" b="1" baseline="0" dirty="0" smtClean="0"/>
              <a:t> Animation </a:t>
            </a:r>
            <a:r>
              <a:rPr lang="en-US" baseline="0" dirty="0" smtClean="0"/>
              <a:t>group, click </a:t>
            </a:r>
            <a:r>
              <a:rPr lang="en-US" b="1" baseline="0" dirty="0" smtClean="0"/>
              <a:t>Add Animation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Motion Path </a:t>
            </a:r>
            <a:r>
              <a:rPr lang="en-US" baseline="0" dirty="0" smtClean="0"/>
              <a:t>click </a:t>
            </a:r>
            <a:r>
              <a:rPr lang="en-US" b="1" baseline="0" dirty="0" smtClean="0"/>
              <a:t>Custom Path</a:t>
            </a:r>
            <a:r>
              <a:rPr lang="en-US" b="0" baseline="0" dirty="0" smtClean="0"/>
              <a:t>. On the slide p</a:t>
            </a:r>
            <a:r>
              <a:rPr lang="en-US" baseline="0" dirty="0" smtClean="0"/>
              <a:t>ress and hold SHIFT, and </a:t>
            </a:r>
            <a:r>
              <a:rPr lang="en-US" b="0" baseline="0" dirty="0" smtClean="0"/>
              <a:t>then do the following:</a:t>
            </a:r>
            <a:r>
              <a:rPr lang="en-US" baseline="0" dirty="0" smtClean="0"/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Click the in the center of the text box.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On the right edge of the text box, click the second point.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Two inches beyond the left edge of the slide, double-click the third point.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Animations</a:t>
            </a:r>
            <a:r>
              <a:rPr lang="en-US" dirty="0" smtClean="0"/>
              <a:t> tab, in the </a:t>
            </a:r>
            <a:r>
              <a:rPr lang="en-US" b="1" dirty="0" smtClean="0"/>
              <a:t>Timing</a:t>
            </a:r>
            <a:r>
              <a:rPr lang="en-US" dirty="0" smtClean="0"/>
              <a:t> group,</a:t>
            </a:r>
            <a:r>
              <a:rPr lang="en-US" b="1" baseline="0" dirty="0" smtClean="0"/>
              <a:t> </a:t>
            </a:r>
            <a:r>
              <a:rPr lang="en-US" baseline="0" dirty="0" smtClean="0"/>
              <a:t>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Start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With</a:t>
            </a:r>
            <a:r>
              <a:rPr lang="en-US" baseline="0" dirty="0" smtClean="0"/>
              <a:t> </a:t>
            </a:r>
            <a:r>
              <a:rPr lang="en-US" b="1" baseline="0" dirty="0" smtClean="0"/>
              <a:t>Previous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Duration </a:t>
            </a:r>
            <a:r>
              <a:rPr lang="en-US" b="0" baseline="0" dirty="0" smtClean="0"/>
              <a:t>box</a:t>
            </a:r>
            <a:r>
              <a:rPr lang="en-US" baseline="0" dirty="0" smtClean="0"/>
              <a:t>, select </a:t>
            </a:r>
            <a:r>
              <a:rPr lang="en-US" b="1" baseline="0" dirty="0" smtClean="0"/>
              <a:t>2.00</a:t>
            </a:r>
            <a:r>
              <a:rPr lang="en-US" baseline="0" dirty="0" smtClean="0"/>
              <a:t>. </a:t>
            </a:r>
            <a:endParaRPr lang="en-US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On</a:t>
            </a:r>
            <a:r>
              <a:rPr lang="en-US" baseline="0" dirty="0" smtClean="0"/>
              <a:t> the slide, r</a:t>
            </a:r>
            <a:r>
              <a:rPr lang="en-US" dirty="0" smtClean="0"/>
              <a:t>ight-click the motion path on the slide, and select </a:t>
            </a:r>
            <a:r>
              <a:rPr lang="en-US" b="1" dirty="0" smtClean="0"/>
              <a:t>Reverse</a:t>
            </a:r>
            <a:r>
              <a:rPr lang="en-US" dirty="0" smtClean="0"/>
              <a:t> </a:t>
            </a:r>
            <a:r>
              <a:rPr lang="en-US" b="1" dirty="0" smtClean="0"/>
              <a:t>Path</a:t>
            </a:r>
            <a:r>
              <a:rPr lang="en-US" dirty="0" smtClean="0"/>
              <a:t> </a:t>
            </a:r>
            <a:r>
              <a:rPr lang="en-US" b="1" dirty="0" smtClean="0"/>
              <a:t>Direction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200" baseline="0" dirty="0" smtClean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first option from the left). 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 enter values for Red: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209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218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endParaRPr lang="en-US" dirty="0" smtClean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30715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3-D rebounding text</a:t>
            </a:r>
          </a:p>
          <a:p>
            <a:r>
              <a:rPr lang="en-US" sz="1400" dirty="0" smtClean="0"/>
              <a:t>(Intermediate)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reproduce the text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Insert</a:t>
            </a:r>
            <a:r>
              <a:rPr lang="en-US" dirty="0" smtClean="0"/>
              <a:t> tab, in the </a:t>
            </a:r>
            <a:r>
              <a:rPr lang="en-US" b="1" dirty="0" smtClean="0"/>
              <a:t>Text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Text</a:t>
            </a:r>
            <a:r>
              <a:rPr lang="en-US" baseline="0" dirty="0" smtClean="0"/>
              <a:t> </a:t>
            </a:r>
            <a:r>
              <a:rPr lang="en-US" b="1" baseline="0" dirty="0" smtClean="0"/>
              <a:t>Box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Drag to draw a text box on the slide.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In</a:t>
            </a:r>
            <a:r>
              <a:rPr lang="en-US" baseline="0" dirty="0" smtClean="0"/>
              <a:t> the text box, e</a:t>
            </a:r>
            <a:r>
              <a:rPr lang="en-US" dirty="0" smtClean="0"/>
              <a:t>nter text and select it.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and then in the </a:t>
            </a:r>
            <a:r>
              <a:rPr lang="en-US" b="1" dirty="0" smtClean="0"/>
              <a:t>Font</a:t>
            </a:r>
            <a:r>
              <a:rPr lang="en-US" dirty="0" smtClean="0"/>
              <a:t> group</a:t>
            </a:r>
            <a:r>
              <a:rPr lang="en-US" baseline="0" dirty="0" smtClean="0"/>
              <a:t>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In the </a:t>
            </a:r>
            <a:r>
              <a:rPr lang="en-US" b="1" dirty="0" smtClean="0"/>
              <a:t>Font</a:t>
            </a:r>
            <a:r>
              <a:rPr lang="en-US" dirty="0" smtClean="0"/>
              <a:t> list select </a:t>
            </a:r>
            <a:r>
              <a:rPr lang="en-US" b="1" dirty="0" smtClean="0"/>
              <a:t>Corbel</a:t>
            </a:r>
            <a:r>
              <a:rPr lang="en-US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In the </a:t>
            </a:r>
            <a:r>
              <a:rPr lang="en-US" b="1" dirty="0" smtClean="0"/>
              <a:t>Font</a:t>
            </a:r>
            <a:r>
              <a:rPr lang="en-US" dirty="0" smtClean="0"/>
              <a:t> </a:t>
            </a:r>
            <a:r>
              <a:rPr lang="en-US" b="1" dirty="0" smtClean="0"/>
              <a:t>Size</a:t>
            </a:r>
            <a:r>
              <a:rPr lang="en-US" dirty="0" smtClean="0"/>
              <a:t> box enter </a:t>
            </a:r>
            <a:r>
              <a:rPr lang="en-US" b="1" dirty="0" smtClean="0"/>
              <a:t>50 pt</a:t>
            </a:r>
            <a:r>
              <a:rPr lang="en-US" dirty="0" smtClean="0"/>
              <a:t>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Click </a:t>
            </a:r>
            <a:r>
              <a:rPr lang="en-US" b="1" dirty="0" smtClean="0"/>
              <a:t>Bold</a:t>
            </a:r>
            <a:r>
              <a:rPr lang="en-US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Paragraph</a:t>
            </a:r>
            <a:r>
              <a:rPr lang="en-US" dirty="0" smtClean="0"/>
              <a:t> group, click </a:t>
            </a:r>
            <a:r>
              <a:rPr lang="en-US" b="1" dirty="0" smtClean="0"/>
              <a:t>Center</a:t>
            </a:r>
            <a:r>
              <a:rPr lang="en-US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Select</a:t>
            </a:r>
            <a:r>
              <a:rPr lang="en-US" baseline="0" dirty="0" smtClean="0"/>
              <a:t> the text box on the slide.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Under </a:t>
            </a:r>
            <a:r>
              <a:rPr lang="en-US" b="1" dirty="0" smtClean="0"/>
              <a:t>Drawing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</a:t>
            </a:r>
            <a:r>
              <a:rPr lang="en-US" b="1" dirty="0" smtClean="0"/>
              <a:t>WordArt</a:t>
            </a:r>
            <a:r>
              <a:rPr lang="en-US" dirty="0" smtClean="0"/>
              <a:t> </a:t>
            </a:r>
            <a:r>
              <a:rPr lang="en-US" b="1" dirty="0" smtClean="0"/>
              <a:t>Styles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More</a:t>
            </a:r>
            <a:r>
              <a:rPr lang="en-US" baseline="0" dirty="0" smtClean="0"/>
              <a:t> </a:t>
            </a:r>
            <a:r>
              <a:rPr lang="en-US" b="1" baseline="0" dirty="0" smtClean="0"/>
              <a:t>WordArt</a:t>
            </a:r>
            <a:r>
              <a:rPr lang="en-US" baseline="0" dirty="0" smtClean="0"/>
              <a:t>, and under </a:t>
            </a:r>
            <a:r>
              <a:rPr lang="en-US" b="1" baseline="0" dirty="0" smtClean="0"/>
              <a:t>Applies</a:t>
            </a:r>
            <a:r>
              <a:rPr lang="en-US" baseline="0" dirty="0" smtClean="0"/>
              <a:t> </a:t>
            </a:r>
            <a:r>
              <a:rPr lang="en-US" b="1" baseline="0" dirty="0" smtClean="0"/>
              <a:t>to All Text in Shape</a:t>
            </a:r>
            <a:r>
              <a:rPr lang="en-US" baseline="0" dirty="0" smtClean="0"/>
              <a:t> select </a:t>
            </a:r>
            <a:r>
              <a:rPr lang="en-US" b="1" dirty="0" smtClean="0"/>
              <a:t>Fill, - Accent 1, Plastic Bevel, Reflection </a:t>
            </a:r>
            <a:r>
              <a:rPr lang="en-US" dirty="0" smtClean="0"/>
              <a:t>(first row, the fifth option from the</a:t>
            </a:r>
            <a:r>
              <a:rPr lang="en-US" baseline="0" dirty="0" smtClean="0"/>
              <a:t> left).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</a:t>
            </a:r>
            <a:r>
              <a:rPr lang="en-US" baseline="0" dirty="0" smtClean="0"/>
              <a:t> reproduce the animation effects on this slide, do the following:</a:t>
            </a:r>
            <a:endParaRPr lang="en-US" dirty="0" smtClean="0"/>
          </a:p>
          <a:p>
            <a:pPr marL="228600" indent="-228600">
              <a:buFont typeface="+mj-lt"/>
              <a:buNone/>
            </a:pPr>
            <a:r>
              <a:rPr lang="en-US" b="1" dirty="0" smtClean="0"/>
              <a:t>Tip: </a:t>
            </a:r>
            <a:r>
              <a:rPr lang="en-US" b="0" dirty="0" smtClean="0"/>
              <a:t>If necessary, </a:t>
            </a:r>
            <a:r>
              <a:rPr lang="en-US" b="0" baseline="0" dirty="0" smtClean="0"/>
              <a:t>zoom out from the slide in Normal View to reproduce the animation effects. To zoom out from the slide, on the </a:t>
            </a:r>
            <a:r>
              <a:rPr lang="en-US" b="1" baseline="0" dirty="0" smtClean="0"/>
              <a:t>View</a:t>
            </a:r>
            <a:r>
              <a:rPr lang="en-US" b="0" baseline="0" dirty="0" smtClean="0"/>
              <a:t> tab, in the </a:t>
            </a:r>
            <a:r>
              <a:rPr lang="en-US" b="1" baseline="0" dirty="0" smtClean="0"/>
              <a:t>Zoom</a:t>
            </a:r>
            <a:r>
              <a:rPr lang="en-US" b="0" baseline="0" dirty="0" smtClean="0"/>
              <a:t> group, click </a:t>
            </a:r>
            <a:r>
              <a:rPr lang="en-US" b="1" baseline="0" dirty="0" smtClean="0"/>
              <a:t>Zoom</a:t>
            </a:r>
            <a:r>
              <a:rPr lang="en-US" b="0" baseline="0" dirty="0" smtClean="0"/>
              <a:t>, and then in the </a:t>
            </a:r>
            <a:r>
              <a:rPr lang="en-US" b="1" baseline="0" dirty="0" smtClean="0"/>
              <a:t>Zoom</a:t>
            </a:r>
            <a:r>
              <a:rPr lang="en-US" b="0" baseline="0" dirty="0" smtClean="0"/>
              <a:t> dialog box, under </a:t>
            </a:r>
            <a:r>
              <a:rPr lang="en-US" b="1" baseline="0" dirty="0" smtClean="0"/>
              <a:t>Zoom out </a:t>
            </a:r>
            <a:r>
              <a:rPr lang="en-US" b="0" baseline="0" dirty="0" smtClean="0"/>
              <a:t>click </a:t>
            </a:r>
            <a:r>
              <a:rPr lang="en-US" b="1" baseline="0" dirty="0" smtClean="0"/>
              <a:t>66%</a:t>
            </a:r>
            <a:r>
              <a:rPr lang="en-US" b="0" baseline="0" dirty="0" smtClean="0"/>
              <a:t>.</a:t>
            </a:r>
            <a:r>
              <a:rPr lang="en-US" b="0" dirty="0" smtClean="0"/>
              <a:t> </a:t>
            </a:r>
            <a:endParaRPr lang="en-US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Select the text box. On the </a:t>
            </a:r>
            <a:r>
              <a:rPr lang="en-US" b="1" dirty="0" smtClean="0"/>
              <a:t>Animations</a:t>
            </a:r>
            <a:r>
              <a:rPr lang="en-US" dirty="0" smtClean="0"/>
              <a:t> tab, in the </a:t>
            </a:r>
            <a:r>
              <a:rPr lang="en-US" b="1" dirty="0" smtClean="0"/>
              <a:t>Advanced Animation </a:t>
            </a:r>
            <a:r>
              <a:rPr lang="en-US" dirty="0" smtClean="0"/>
              <a:t>group, click </a:t>
            </a:r>
            <a:r>
              <a:rPr lang="en-US" b="1" dirty="0" smtClean="0"/>
              <a:t>Add Animation</a:t>
            </a:r>
            <a:r>
              <a:rPr lang="en-US" dirty="0" smtClean="0"/>
              <a:t>, and then under </a:t>
            </a:r>
            <a:r>
              <a:rPr lang="en-US" b="1" dirty="0" smtClean="0"/>
              <a:t>Entrance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Fade</a:t>
            </a:r>
            <a:r>
              <a:rPr lang="en-US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Animations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Timing</a:t>
            </a:r>
            <a:r>
              <a:rPr lang="en-US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Start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With Previous</a:t>
            </a:r>
            <a:r>
              <a:rPr lang="en-US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Duration</a:t>
            </a:r>
            <a:r>
              <a:rPr lang="en-US" baseline="0" dirty="0" smtClean="0"/>
              <a:t> list, enter </a:t>
            </a:r>
            <a:r>
              <a:rPr lang="en-US" b="1" baseline="0" dirty="0" smtClean="0"/>
              <a:t>1.00</a:t>
            </a:r>
            <a:r>
              <a:rPr lang="en-US" baseline="0" dirty="0" smtClean="0"/>
              <a:t>.</a:t>
            </a:r>
            <a:endParaRPr lang="en-US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dirty="0" smtClean="0"/>
              <a:t>Also on the </a:t>
            </a:r>
            <a:r>
              <a:rPr lang="en-US" b="1" dirty="0" smtClean="0"/>
              <a:t>Animations</a:t>
            </a:r>
            <a:r>
              <a:rPr lang="en-US" dirty="0" smtClean="0"/>
              <a:t> tab, in the </a:t>
            </a:r>
            <a:r>
              <a:rPr lang="en-US" b="1" dirty="0" smtClean="0"/>
              <a:t>Advanced</a:t>
            </a:r>
            <a:r>
              <a:rPr lang="en-US" b="1" baseline="0" dirty="0" smtClean="0"/>
              <a:t> Animation </a:t>
            </a:r>
            <a:r>
              <a:rPr lang="en-US" baseline="0" dirty="0" smtClean="0"/>
              <a:t>group, click </a:t>
            </a:r>
            <a:r>
              <a:rPr lang="en-US" b="1" baseline="0" dirty="0" smtClean="0"/>
              <a:t>Add Animation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Motion Path </a:t>
            </a:r>
            <a:r>
              <a:rPr lang="en-US" baseline="0" dirty="0" smtClean="0"/>
              <a:t>click </a:t>
            </a:r>
            <a:r>
              <a:rPr lang="en-US" b="1" baseline="0" dirty="0" smtClean="0"/>
              <a:t>Custom Path</a:t>
            </a:r>
            <a:r>
              <a:rPr lang="en-US" b="0" baseline="0" dirty="0" smtClean="0"/>
              <a:t>. On the slide p</a:t>
            </a:r>
            <a:r>
              <a:rPr lang="en-US" baseline="0" dirty="0" smtClean="0"/>
              <a:t>ress and hold SHIFT, and </a:t>
            </a:r>
            <a:r>
              <a:rPr lang="en-US" b="0" baseline="0" dirty="0" smtClean="0"/>
              <a:t>then do the following:</a:t>
            </a:r>
            <a:r>
              <a:rPr lang="en-US" baseline="0" dirty="0" smtClean="0"/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Click the in the center of the text box.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On the right edge of the text box, click the second point.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Two inches beyond the left edge of the slide, double-click the third point.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Animations</a:t>
            </a:r>
            <a:r>
              <a:rPr lang="en-US" dirty="0" smtClean="0"/>
              <a:t> tab, in the </a:t>
            </a:r>
            <a:r>
              <a:rPr lang="en-US" b="1" dirty="0" smtClean="0"/>
              <a:t>Timing</a:t>
            </a:r>
            <a:r>
              <a:rPr lang="en-US" dirty="0" smtClean="0"/>
              <a:t> group,</a:t>
            </a:r>
            <a:r>
              <a:rPr lang="en-US" b="1" baseline="0" dirty="0" smtClean="0"/>
              <a:t> </a:t>
            </a:r>
            <a:r>
              <a:rPr lang="en-US" baseline="0" dirty="0" smtClean="0"/>
              <a:t>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Start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With</a:t>
            </a:r>
            <a:r>
              <a:rPr lang="en-US" baseline="0" dirty="0" smtClean="0"/>
              <a:t> </a:t>
            </a:r>
            <a:r>
              <a:rPr lang="en-US" b="1" baseline="0" dirty="0" smtClean="0"/>
              <a:t>Previous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Duration </a:t>
            </a:r>
            <a:r>
              <a:rPr lang="en-US" b="0" baseline="0" dirty="0" smtClean="0"/>
              <a:t>box</a:t>
            </a:r>
            <a:r>
              <a:rPr lang="en-US" baseline="0" dirty="0" smtClean="0"/>
              <a:t>, select </a:t>
            </a:r>
            <a:r>
              <a:rPr lang="en-US" b="1" baseline="0" dirty="0" smtClean="0"/>
              <a:t>2.00</a:t>
            </a:r>
            <a:r>
              <a:rPr lang="en-US" baseline="0" dirty="0" smtClean="0"/>
              <a:t>. </a:t>
            </a:r>
            <a:endParaRPr lang="en-US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On</a:t>
            </a:r>
            <a:r>
              <a:rPr lang="en-US" baseline="0" dirty="0" smtClean="0"/>
              <a:t> the slide, r</a:t>
            </a:r>
            <a:r>
              <a:rPr lang="en-US" dirty="0" smtClean="0"/>
              <a:t>ight-click the motion path on the slide, and select </a:t>
            </a:r>
            <a:r>
              <a:rPr lang="en-US" b="1" dirty="0" smtClean="0"/>
              <a:t>Reverse</a:t>
            </a:r>
            <a:r>
              <a:rPr lang="en-US" dirty="0" smtClean="0"/>
              <a:t> </a:t>
            </a:r>
            <a:r>
              <a:rPr lang="en-US" b="1" dirty="0" smtClean="0"/>
              <a:t>Path</a:t>
            </a:r>
            <a:r>
              <a:rPr lang="en-US" dirty="0" smtClean="0"/>
              <a:t> </a:t>
            </a:r>
            <a:r>
              <a:rPr lang="en-US" b="1" dirty="0" smtClean="0"/>
              <a:t>Direction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200" baseline="0" dirty="0" smtClean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first option from the left). 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 enter values for Red: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209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218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endParaRPr lang="en-US" dirty="0" smtClean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870417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3-D rebounding text</a:t>
            </a:r>
          </a:p>
          <a:p>
            <a:r>
              <a:rPr lang="en-US" sz="1400" dirty="0" smtClean="0"/>
              <a:t>(Intermediate)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reproduce the text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Insert</a:t>
            </a:r>
            <a:r>
              <a:rPr lang="en-US" dirty="0" smtClean="0"/>
              <a:t> tab, in the </a:t>
            </a:r>
            <a:r>
              <a:rPr lang="en-US" b="1" dirty="0" smtClean="0"/>
              <a:t>Text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Text</a:t>
            </a:r>
            <a:r>
              <a:rPr lang="en-US" baseline="0" dirty="0" smtClean="0"/>
              <a:t> </a:t>
            </a:r>
            <a:r>
              <a:rPr lang="en-US" b="1" baseline="0" dirty="0" smtClean="0"/>
              <a:t>Box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Drag to draw a text box on the slide.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In</a:t>
            </a:r>
            <a:r>
              <a:rPr lang="en-US" baseline="0" dirty="0" smtClean="0"/>
              <a:t> the text box, e</a:t>
            </a:r>
            <a:r>
              <a:rPr lang="en-US" dirty="0" smtClean="0"/>
              <a:t>nter text and select it.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and then in the </a:t>
            </a:r>
            <a:r>
              <a:rPr lang="en-US" b="1" dirty="0" smtClean="0"/>
              <a:t>Font</a:t>
            </a:r>
            <a:r>
              <a:rPr lang="en-US" dirty="0" smtClean="0"/>
              <a:t> group</a:t>
            </a:r>
            <a:r>
              <a:rPr lang="en-US" baseline="0" dirty="0" smtClean="0"/>
              <a:t>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In the </a:t>
            </a:r>
            <a:r>
              <a:rPr lang="en-US" b="1" dirty="0" smtClean="0"/>
              <a:t>Font</a:t>
            </a:r>
            <a:r>
              <a:rPr lang="en-US" dirty="0" smtClean="0"/>
              <a:t> list select </a:t>
            </a:r>
            <a:r>
              <a:rPr lang="en-US" b="1" dirty="0" smtClean="0"/>
              <a:t>Corbel</a:t>
            </a:r>
            <a:r>
              <a:rPr lang="en-US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In the </a:t>
            </a:r>
            <a:r>
              <a:rPr lang="en-US" b="1" dirty="0" smtClean="0"/>
              <a:t>Font</a:t>
            </a:r>
            <a:r>
              <a:rPr lang="en-US" dirty="0" smtClean="0"/>
              <a:t> </a:t>
            </a:r>
            <a:r>
              <a:rPr lang="en-US" b="1" dirty="0" smtClean="0"/>
              <a:t>Size</a:t>
            </a:r>
            <a:r>
              <a:rPr lang="en-US" dirty="0" smtClean="0"/>
              <a:t> box enter </a:t>
            </a:r>
            <a:r>
              <a:rPr lang="en-US" b="1" dirty="0" smtClean="0"/>
              <a:t>50 pt</a:t>
            </a:r>
            <a:r>
              <a:rPr lang="en-US" dirty="0" smtClean="0"/>
              <a:t>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Click </a:t>
            </a:r>
            <a:r>
              <a:rPr lang="en-US" b="1" dirty="0" smtClean="0"/>
              <a:t>Bold</a:t>
            </a:r>
            <a:r>
              <a:rPr lang="en-US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Paragraph</a:t>
            </a:r>
            <a:r>
              <a:rPr lang="en-US" dirty="0" smtClean="0"/>
              <a:t> group, click </a:t>
            </a:r>
            <a:r>
              <a:rPr lang="en-US" b="1" dirty="0" smtClean="0"/>
              <a:t>Center</a:t>
            </a:r>
            <a:r>
              <a:rPr lang="en-US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Select</a:t>
            </a:r>
            <a:r>
              <a:rPr lang="en-US" baseline="0" dirty="0" smtClean="0"/>
              <a:t> the text box on the slide.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Under </a:t>
            </a:r>
            <a:r>
              <a:rPr lang="en-US" b="1" dirty="0" smtClean="0"/>
              <a:t>Drawing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</a:t>
            </a:r>
            <a:r>
              <a:rPr lang="en-US" b="1" dirty="0" smtClean="0"/>
              <a:t>WordArt</a:t>
            </a:r>
            <a:r>
              <a:rPr lang="en-US" dirty="0" smtClean="0"/>
              <a:t> </a:t>
            </a:r>
            <a:r>
              <a:rPr lang="en-US" b="1" dirty="0" smtClean="0"/>
              <a:t>Styles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More</a:t>
            </a:r>
            <a:r>
              <a:rPr lang="en-US" baseline="0" dirty="0" smtClean="0"/>
              <a:t> </a:t>
            </a:r>
            <a:r>
              <a:rPr lang="en-US" b="1" baseline="0" dirty="0" smtClean="0"/>
              <a:t>WordArt</a:t>
            </a:r>
            <a:r>
              <a:rPr lang="en-US" baseline="0" dirty="0" smtClean="0"/>
              <a:t>, and under </a:t>
            </a:r>
            <a:r>
              <a:rPr lang="en-US" b="1" baseline="0" dirty="0" smtClean="0"/>
              <a:t>Applies</a:t>
            </a:r>
            <a:r>
              <a:rPr lang="en-US" baseline="0" dirty="0" smtClean="0"/>
              <a:t> </a:t>
            </a:r>
            <a:r>
              <a:rPr lang="en-US" b="1" baseline="0" dirty="0" smtClean="0"/>
              <a:t>to All Text in Shape</a:t>
            </a:r>
            <a:r>
              <a:rPr lang="en-US" baseline="0" dirty="0" smtClean="0"/>
              <a:t> select </a:t>
            </a:r>
            <a:r>
              <a:rPr lang="en-US" b="1" dirty="0" smtClean="0"/>
              <a:t>Fill, - Accent 1, Plastic Bevel, Reflection </a:t>
            </a:r>
            <a:r>
              <a:rPr lang="en-US" dirty="0" smtClean="0"/>
              <a:t>(first row, the fifth option from the</a:t>
            </a:r>
            <a:r>
              <a:rPr lang="en-US" baseline="0" dirty="0" smtClean="0"/>
              <a:t> left).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</a:t>
            </a:r>
            <a:r>
              <a:rPr lang="en-US" baseline="0" dirty="0" smtClean="0"/>
              <a:t> reproduce the animation effects on this slide, do the following:</a:t>
            </a:r>
            <a:endParaRPr lang="en-US" dirty="0" smtClean="0"/>
          </a:p>
          <a:p>
            <a:pPr marL="228600" indent="-228600">
              <a:buFont typeface="+mj-lt"/>
              <a:buNone/>
            </a:pPr>
            <a:r>
              <a:rPr lang="en-US" b="1" dirty="0" smtClean="0"/>
              <a:t>Tip: </a:t>
            </a:r>
            <a:r>
              <a:rPr lang="en-US" b="0" dirty="0" smtClean="0"/>
              <a:t>If necessary, </a:t>
            </a:r>
            <a:r>
              <a:rPr lang="en-US" b="0" baseline="0" dirty="0" smtClean="0"/>
              <a:t>zoom out from the slide in Normal View to reproduce the animation effects. To zoom out from the slide, on the </a:t>
            </a:r>
            <a:r>
              <a:rPr lang="en-US" b="1" baseline="0" dirty="0" smtClean="0"/>
              <a:t>View</a:t>
            </a:r>
            <a:r>
              <a:rPr lang="en-US" b="0" baseline="0" dirty="0" smtClean="0"/>
              <a:t> tab, in the </a:t>
            </a:r>
            <a:r>
              <a:rPr lang="en-US" b="1" baseline="0" dirty="0" smtClean="0"/>
              <a:t>Zoom</a:t>
            </a:r>
            <a:r>
              <a:rPr lang="en-US" b="0" baseline="0" dirty="0" smtClean="0"/>
              <a:t> group, click </a:t>
            </a:r>
            <a:r>
              <a:rPr lang="en-US" b="1" baseline="0" dirty="0" smtClean="0"/>
              <a:t>Zoom</a:t>
            </a:r>
            <a:r>
              <a:rPr lang="en-US" b="0" baseline="0" dirty="0" smtClean="0"/>
              <a:t>, and then in the </a:t>
            </a:r>
            <a:r>
              <a:rPr lang="en-US" b="1" baseline="0" dirty="0" smtClean="0"/>
              <a:t>Zoom</a:t>
            </a:r>
            <a:r>
              <a:rPr lang="en-US" b="0" baseline="0" dirty="0" smtClean="0"/>
              <a:t> dialog box, under </a:t>
            </a:r>
            <a:r>
              <a:rPr lang="en-US" b="1" baseline="0" dirty="0" smtClean="0"/>
              <a:t>Zoom out </a:t>
            </a:r>
            <a:r>
              <a:rPr lang="en-US" b="0" baseline="0" dirty="0" smtClean="0"/>
              <a:t>click </a:t>
            </a:r>
            <a:r>
              <a:rPr lang="en-US" b="1" baseline="0" dirty="0" smtClean="0"/>
              <a:t>66%</a:t>
            </a:r>
            <a:r>
              <a:rPr lang="en-US" b="0" baseline="0" dirty="0" smtClean="0"/>
              <a:t>.</a:t>
            </a:r>
            <a:r>
              <a:rPr lang="en-US" b="0" dirty="0" smtClean="0"/>
              <a:t> </a:t>
            </a:r>
            <a:endParaRPr lang="en-US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Select the text box. On the </a:t>
            </a:r>
            <a:r>
              <a:rPr lang="en-US" b="1" dirty="0" smtClean="0"/>
              <a:t>Animations</a:t>
            </a:r>
            <a:r>
              <a:rPr lang="en-US" dirty="0" smtClean="0"/>
              <a:t> tab, in the </a:t>
            </a:r>
            <a:r>
              <a:rPr lang="en-US" b="1" dirty="0" smtClean="0"/>
              <a:t>Advanced Animation </a:t>
            </a:r>
            <a:r>
              <a:rPr lang="en-US" dirty="0" smtClean="0"/>
              <a:t>group, click </a:t>
            </a:r>
            <a:r>
              <a:rPr lang="en-US" b="1" dirty="0" smtClean="0"/>
              <a:t>Add Animation</a:t>
            </a:r>
            <a:r>
              <a:rPr lang="en-US" dirty="0" smtClean="0"/>
              <a:t>, and then under </a:t>
            </a:r>
            <a:r>
              <a:rPr lang="en-US" b="1" dirty="0" smtClean="0"/>
              <a:t>Entrance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Fade</a:t>
            </a:r>
            <a:r>
              <a:rPr lang="en-US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Animations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Timing</a:t>
            </a:r>
            <a:r>
              <a:rPr lang="en-US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Start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With Previous</a:t>
            </a:r>
            <a:r>
              <a:rPr lang="en-US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Duration</a:t>
            </a:r>
            <a:r>
              <a:rPr lang="en-US" baseline="0" dirty="0" smtClean="0"/>
              <a:t> list, enter </a:t>
            </a:r>
            <a:r>
              <a:rPr lang="en-US" b="1" baseline="0" dirty="0" smtClean="0"/>
              <a:t>1.00</a:t>
            </a:r>
            <a:r>
              <a:rPr lang="en-US" baseline="0" dirty="0" smtClean="0"/>
              <a:t>.</a:t>
            </a:r>
            <a:endParaRPr lang="en-US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dirty="0" smtClean="0"/>
              <a:t>Also on the </a:t>
            </a:r>
            <a:r>
              <a:rPr lang="en-US" b="1" dirty="0" smtClean="0"/>
              <a:t>Animations</a:t>
            </a:r>
            <a:r>
              <a:rPr lang="en-US" dirty="0" smtClean="0"/>
              <a:t> tab, in the </a:t>
            </a:r>
            <a:r>
              <a:rPr lang="en-US" b="1" dirty="0" smtClean="0"/>
              <a:t>Advanced</a:t>
            </a:r>
            <a:r>
              <a:rPr lang="en-US" b="1" baseline="0" dirty="0" smtClean="0"/>
              <a:t> Animation </a:t>
            </a:r>
            <a:r>
              <a:rPr lang="en-US" baseline="0" dirty="0" smtClean="0"/>
              <a:t>group, click </a:t>
            </a:r>
            <a:r>
              <a:rPr lang="en-US" b="1" baseline="0" dirty="0" smtClean="0"/>
              <a:t>Add Animation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Motion Path </a:t>
            </a:r>
            <a:r>
              <a:rPr lang="en-US" baseline="0" dirty="0" smtClean="0"/>
              <a:t>click </a:t>
            </a:r>
            <a:r>
              <a:rPr lang="en-US" b="1" baseline="0" dirty="0" smtClean="0"/>
              <a:t>Custom Path</a:t>
            </a:r>
            <a:r>
              <a:rPr lang="en-US" b="0" baseline="0" dirty="0" smtClean="0"/>
              <a:t>. On the slide p</a:t>
            </a:r>
            <a:r>
              <a:rPr lang="en-US" baseline="0" dirty="0" smtClean="0"/>
              <a:t>ress and hold SHIFT, and </a:t>
            </a:r>
            <a:r>
              <a:rPr lang="en-US" b="0" baseline="0" dirty="0" smtClean="0"/>
              <a:t>then do the following:</a:t>
            </a:r>
            <a:r>
              <a:rPr lang="en-US" baseline="0" dirty="0" smtClean="0"/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Click the in the center of the text box.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On the right edge of the text box, click the second point.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Two inches beyond the left edge of the slide, double-click the third point.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Animations</a:t>
            </a:r>
            <a:r>
              <a:rPr lang="en-US" dirty="0" smtClean="0"/>
              <a:t> tab, in the </a:t>
            </a:r>
            <a:r>
              <a:rPr lang="en-US" b="1" dirty="0" smtClean="0"/>
              <a:t>Timing</a:t>
            </a:r>
            <a:r>
              <a:rPr lang="en-US" dirty="0" smtClean="0"/>
              <a:t> group,</a:t>
            </a:r>
            <a:r>
              <a:rPr lang="en-US" b="1" baseline="0" dirty="0" smtClean="0"/>
              <a:t> </a:t>
            </a:r>
            <a:r>
              <a:rPr lang="en-US" baseline="0" dirty="0" smtClean="0"/>
              <a:t>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Start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With</a:t>
            </a:r>
            <a:r>
              <a:rPr lang="en-US" baseline="0" dirty="0" smtClean="0"/>
              <a:t> </a:t>
            </a:r>
            <a:r>
              <a:rPr lang="en-US" b="1" baseline="0" dirty="0" smtClean="0"/>
              <a:t>Previous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Duration </a:t>
            </a:r>
            <a:r>
              <a:rPr lang="en-US" b="0" baseline="0" dirty="0" smtClean="0"/>
              <a:t>box</a:t>
            </a:r>
            <a:r>
              <a:rPr lang="en-US" baseline="0" dirty="0" smtClean="0"/>
              <a:t>, select </a:t>
            </a:r>
            <a:r>
              <a:rPr lang="en-US" b="1" baseline="0" dirty="0" smtClean="0"/>
              <a:t>2.00</a:t>
            </a:r>
            <a:r>
              <a:rPr lang="en-US" baseline="0" dirty="0" smtClean="0"/>
              <a:t>. </a:t>
            </a:r>
            <a:endParaRPr lang="en-US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On</a:t>
            </a:r>
            <a:r>
              <a:rPr lang="en-US" baseline="0" dirty="0" smtClean="0"/>
              <a:t> the slide, r</a:t>
            </a:r>
            <a:r>
              <a:rPr lang="en-US" dirty="0" smtClean="0"/>
              <a:t>ight-click the motion path on the slide, and select </a:t>
            </a:r>
            <a:r>
              <a:rPr lang="en-US" b="1" dirty="0" smtClean="0"/>
              <a:t>Reverse</a:t>
            </a:r>
            <a:r>
              <a:rPr lang="en-US" dirty="0" smtClean="0"/>
              <a:t> </a:t>
            </a:r>
            <a:r>
              <a:rPr lang="en-US" b="1" dirty="0" smtClean="0"/>
              <a:t>Path</a:t>
            </a:r>
            <a:r>
              <a:rPr lang="en-US" dirty="0" smtClean="0"/>
              <a:t> </a:t>
            </a:r>
            <a:r>
              <a:rPr lang="en-US" b="1" dirty="0" smtClean="0"/>
              <a:t>Direction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200" baseline="0" dirty="0" smtClean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first option from the left). 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 enter values for Red: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209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218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endParaRPr lang="en-US" dirty="0" smtClean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34621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3-D rebounding text</a:t>
            </a:r>
          </a:p>
          <a:p>
            <a:r>
              <a:rPr lang="en-US" sz="1400" dirty="0" smtClean="0"/>
              <a:t>(Intermediate)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reproduce the text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Insert</a:t>
            </a:r>
            <a:r>
              <a:rPr lang="en-US" dirty="0" smtClean="0"/>
              <a:t> tab, in the </a:t>
            </a:r>
            <a:r>
              <a:rPr lang="en-US" b="1" dirty="0" smtClean="0"/>
              <a:t>Text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Text</a:t>
            </a:r>
            <a:r>
              <a:rPr lang="en-US" baseline="0" dirty="0" smtClean="0"/>
              <a:t> </a:t>
            </a:r>
            <a:r>
              <a:rPr lang="en-US" b="1" baseline="0" dirty="0" smtClean="0"/>
              <a:t>Box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Drag to draw a text box on the slide.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In</a:t>
            </a:r>
            <a:r>
              <a:rPr lang="en-US" baseline="0" dirty="0" smtClean="0"/>
              <a:t> the text box, e</a:t>
            </a:r>
            <a:r>
              <a:rPr lang="en-US" dirty="0" smtClean="0"/>
              <a:t>nter text and select it.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and then in the </a:t>
            </a:r>
            <a:r>
              <a:rPr lang="en-US" b="1" dirty="0" smtClean="0"/>
              <a:t>Font</a:t>
            </a:r>
            <a:r>
              <a:rPr lang="en-US" dirty="0" smtClean="0"/>
              <a:t> group</a:t>
            </a:r>
            <a:r>
              <a:rPr lang="en-US" baseline="0" dirty="0" smtClean="0"/>
              <a:t>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In the </a:t>
            </a:r>
            <a:r>
              <a:rPr lang="en-US" b="1" dirty="0" smtClean="0"/>
              <a:t>Font</a:t>
            </a:r>
            <a:r>
              <a:rPr lang="en-US" dirty="0" smtClean="0"/>
              <a:t> list select </a:t>
            </a:r>
            <a:r>
              <a:rPr lang="en-US" b="1" dirty="0" smtClean="0"/>
              <a:t>Corbel</a:t>
            </a:r>
            <a:r>
              <a:rPr lang="en-US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In the </a:t>
            </a:r>
            <a:r>
              <a:rPr lang="en-US" b="1" dirty="0" smtClean="0"/>
              <a:t>Font</a:t>
            </a:r>
            <a:r>
              <a:rPr lang="en-US" dirty="0" smtClean="0"/>
              <a:t> </a:t>
            </a:r>
            <a:r>
              <a:rPr lang="en-US" b="1" dirty="0" smtClean="0"/>
              <a:t>Size</a:t>
            </a:r>
            <a:r>
              <a:rPr lang="en-US" dirty="0" smtClean="0"/>
              <a:t> box enter </a:t>
            </a:r>
            <a:r>
              <a:rPr lang="en-US" b="1" dirty="0" smtClean="0"/>
              <a:t>50 pt</a:t>
            </a:r>
            <a:r>
              <a:rPr lang="en-US" dirty="0" smtClean="0"/>
              <a:t>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Click </a:t>
            </a:r>
            <a:r>
              <a:rPr lang="en-US" b="1" dirty="0" smtClean="0"/>
              <a:t>Bold</a:t>
            </a:r>
            <a:r>
              <a:rPr lang="en-US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Paragraph</a:t>
            </a:r>
            <a:r>
              <a:rPr lang="en-US" dirty="0" smtClean="0"/>
              <a:t> group, click </a:t>
            </a:r>
            <a:r>
              <a:rPr lang="en-US" b="1" dirty="0" smtClean="0"/>
              <a:t>Center</a:t>
            </a:r>
            <a:r>
              <a:rPr lang="en-US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Select</a:t>
            </a:r>
            <a:r>
              <a:rPr lang="en-US" baseline="0" dirty="0" smtClean="0"/>
              <a:t> the text box on the slide.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Under </a:t>
            </a:r>
            <a:r>
              <a:rPr lang="en-US" b="1" dirty="0" smtClean="0"/>
              <a:t>Drawing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</a:t>
            </a:r>
            <a:r>
              <a:rPr lang="en-US" b="1" dirty="0" smtClean="0"/>
              <a:t>WordArt</a:t>
            </a:r>
            <a:r>
              <a:rPr lang="en-US" dirty="0" smtClean="0"/>
              <a:t> </a:t>
            </a:r>
            <a:r>
              <a:rPr lang="en-US" b="1" dirty="0" smtClean="0"/>
              <a:t>Styles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More</a:t>
            </a:r>
            <a:r>
              <a:rPr lang="en-US" baseline="0" dirty="0" smtClean="0"/>
              <a:t> </a:t>
            </a:r>
            <a:r>
              <a:rPr lang="en-US" b="1" baseline="0" dirty="0" smtClean="0"/>
              <a:t>WordArt</a:t>
            </a:r>
            <a:r>
              <a:rPr lang="en-US" baseline="0" dirty="0" smtClean="0"/>
              <a:t>, and under </a:t>
            </a:r>
            <a:r>
              <a:rPr lang="en-US" b="1" baseline="0" dirty="0" smtClean="0"/>
              <a:t>Applies</a:t>
            </a:r>
            <a:r>
              <a:rPr lang="en-US" baseline="0" dirty="0" smtClean="0"/>
              <a:t> </a:t>
            </a:r>
            <a:r>
              <a:rPr lang="en-US" b="1" baseline="0" dirty="0" smtClean="0"/>
              <a:t>to All Text in Shape</a:t>
            </a:r>
            <a:r>
              <a:rPr lang="en-US" baseline="0" dirty="0" smtClean="0"/>
              <a:t> select </a:t>
            </a:r>
            <a:r>
              <a:rPr lang="en-US" b="1" dirty="0" smtClean="0"/>
              <a:t>Fill, - Accent 1, Plastic Bevel, Reflection </a:t>
            </a:r>
            <a:r>
              <a:rPr lang="en-US" dirty="0" smtClean="0"/>
              <a:t>(first row, the fifth option from the</a:t>
            </a:r>
            <a:r>
              <a:rPr lang="en-US" baseline="0" dirty="0" smtClean="0"/>
              <a:t> left).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</a:t>
            </a:r>
            <a:r>
              <a:rPr lang="en-US" baseline="0" dirty="0" smtClean="0"/>
              <a:t> reproduce the animation effects on this slide, do the following:</a:t>
            </a:r>
            <a:endParaRPr lang="en-US" dirty="0" smtClean="0"/>
          </a:p>
          <a:p>
            <a:pPr marL="228600" indent="-228600">
              <a:buFont typeface="+mj-lt"/>
              <a:buNone/>
            </a:pPr>
            <a:r>
              <a:rPr lang="en-US" b="1" dirty="0" smtClean="0"/>
              <a:t>Tip: </a:t>
            </a:r>
            <a:r>
              <a:rPr lang="en-US" b="0" dirty="0" smtClean="0"/>
              <a:t>If necessary, </a:t>
            </a:r>
            <a:r>
              <a:rPr lang="en-US" b="0" baseline="0" dirty="0" smtClean="0"/>
              <a:t>zoom out from the slide in Normal View to reproduce the animation effects. To zoom out from the slide, on the </a:t>
            </a:r>
            <a:r>
              <a:rPr lang="en-US" b="1" baseline="0" dirty="0" smtClean="0"/>
              <a:t>View</a:t>
            </a:r>
            <a:r>
              <a:rPr lang="en-US" b="0" baseline="0" dirty="0" smtClean="0"/>
              <a:t> tab, in the </a:t>
            </a:r>
            <a:r>
              <a:rPr lang="en-US" b="1" baseline="0" dirty="0" smtClean="0"/>
              <a:t>Zoom</a:t>
            </a:r>
            <a:r>
              <a:rPr lang="en-US" b="0" baseline="0" dirty="0" smtClean="0"/>
              <a:t> group, click </a:t>
            </a:r>
            <a:r>
              <a:rPr lang="en-US" b="1" baseline="0" dirty="0" smtClean="0"/>
              <a:t>Zoom</a:t>
            </a:r>
            <a:r>
              <a:rPr lang="en-US" b="0" baseline="0" dirty="0" smtClean="0"/>
              <a:t>, and then in the </a:t>
            </a:r>
            <a:r>
              <a:rPr lang="en-US" b="1" baseline="0" dirty="0" smtClean="0"/>
              <a:t>Zoom</a:t>
            </a:r>
            <a:r>
              <a:rPr lang="en-US" b="0" baseline="0" dirty="0" smtClean="0"/>
              <a:t> dialog box, under </a:t>
            </a:r>
            <a:r>
              <a:rPr lang="en-US" b="1" baseline="0" dirty="0" smtClean="0"/>
              <a:t>Zoom out </a:t>
            </a:r>
            <a:r>
              <a:rPr lang="en-US" b="0" baseline="0" dirty="0" smtClean="0"/>
              <a:t>click </a:t>
            </a:r>
            <a:r>
              <a:rPr lang="en-US" b="1" baseline="0" dirty="0" smtClean="0"/>
              <a:t>66%</a:t>
            </a:r>
            <a:r>
              <a:rPr lang="en-US" b="0" baseline="0" dirty="0" smtClean="0"/>
              <a:t>.</a:t>
            </a:r>
            <a:r>
              <a:rPr lang="en-US" b="0" dirty="0" smtClean="0"/>
              <a:t> </a:t>
            </a:r>
            <a:endParaRPr lang="en-US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Select the text box. On the </a:t>
            </a:r>
            <a:r>
              <a:rPr lang="en-US" b="1" dirty="0" smtClean="0"/>
              <a:t>Animations</a:t>
            </a:r>
            <a:r>
              <a:rPr lang="en-US" dirty="0" smtClean="0"/>
              <a:t> tab, in the </a:t>
            </a:r>
            <a:r>
              <a:rPr lang="en-US" b="1" dirty="0" smtClean="0"/>
              <a:t>Advanced Animation </a:t>
            </a:r>
            <a:r>
              <a:rPr lang="en-US" dirty="0" smtClean="0"/>
              <a:t>group, click </a:t>
            </a:r>
            <a:r>
              <a:rPr lang="en-US" b="1" dirty="0" smtClean="0"/>
              <a:t>Add Animation</a:t>
            </a:r>
            <a:r>
              <a:rPr lang="en-US" dirty="0" smtClean="0"/>
              <a:t>, and then under </a:t>
            </a:r>
            <a:r>
              <a:rPr lang="en-US" b="1" dirty="0" smtClean="0"/>
              <a:t>Entrance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Fade</a:t>
            </a:r>
            <a:r>
              <a:rPr lang="en-US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Animations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Timing</a:t>
            </a:r>
            <a:r>
              <a:rPr lang="en-US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Start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With Previous</a:t>
            </a:r>
            <a:r>
              <a:rPr lang="en-US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Duration</a:t>
            </a:r>
            <a:r>
              <a:rPr lang="en-US" baseline="0" dirty="0" smtClean="0"/>
              <a:t> list, enter </a:t>
            </a:r>
            <a:r>
              <a:rPr lang="en-US" b="1" baseline="0" dirty="0" smtClean="0"/>
              <a:t>1.00</a:t>
            </a:r>
            <a:r>
              <a:rPr lang="en-US" baseline="0" dirty="0" smtClean="0"/>
              <a:t>.</a:t>
            </a:r>
            <a:endParaRPr lang="en-US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dirty="0" smtClean="0"/>
              <a:t>Also on the </a:t>
            </a:r>
            <a:r>
              <a:rPr lang="en-US" b="1" dirty="0" smtClean="0"/>
              <a:t>Animations</a:t>
            </a:r>
            <a:r>
              <a:rPr lang="en-US" dirty="0" smtClean="0"/>
              <a:t> tab, in the </a:t>
            </a:r>
            <a:r>
              <a:rPr lang="en-US" b="1" dirty="0" smtClean="0"/>
              <a:t>Advanced</a:t>
            </a:r>
            <a:r>
              <a:rPr lang="en-US" b="1" baseline="0" dirty="0" smtClean="0"/>
              <a:t> Animation </a:t>
            </a:r>
            <a:r>
              <a:rPr lang="en-US" baseline="0" dirty="0" smtClean="0"/>
              <a:t>group, click </a:t>
            </a:r>
            <a:r>
              <a:rPr lang="en-US" b="1" baseline="0" dirty="0" smtClean="0"/>
              <a:t>Add Animation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Motion Path </a:t>
            </a:r>
            <a:r>
              <a:rPr lang="en-US" baseline="0" dirty="0" smtClean="0"/>
              <a:t>click </a:t>
            </a:r>
            <a:r>
              <a:rPr lang="en-US" b="1" baseline="0" dirty="0" smtClean="0"/>
              <a:t>Custom Path</a:t>
            </a:r>
            <a:r>
              <a:rPr lang="en-US" b="0" baseline="0" dirty="0" smtClean="0"/>
              <a:t>. On the slide p</a:t>
            </a:r>
            <a:r>
              <a:rPr lang="en-US" baseline="0" dirty="0" smtClean="0"/>
              <a:t>ress and hold SHIFT, and </a:t>
            </a:r>
            <a:r>
              <a:rPr lang="en-US" b="0" baseline="0" dirty="0" smtClean="0"/>
              <a:t>then do the following:</a:t>
            </a:r>
            <a:r>
              <a:rPr lang="en-US" baseline="0" dirty="0" smtClean="0"/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Click the in the center of the text box.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On the right edge of the text box, click the second point.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Two inches beyond the left edge of the slide, double-click the third point.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Animations</a:t>
            </a:r>
            <a:r>
              <a:rPr lang="en-US" dirty="0" smtClean="0"/>
              <a:t> tab, in the </a:t>
            </a:r>
            <a:r>
              <a:rPr lang="en-US" b="1" dirty="0" smtClean="0"/>
              <a:t>Timing</a:t>
            </a:r>
            <a:r>
              <a:rPr lang="en-US" dirty="0" smtClean="0"/>
              <a:t> group,</a:t>
            </a:r>
            <a:r>
              <a:rPr lang="en-US" b="1" baseline="0" dirty="0" smtClean="0"/>
              <a:t> </a:t>
            </a:r>
            <a:r>
              <a:rPr lang="en-US" baseline="0" dirty="0" smtClean="0"/>
              <a:t>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Start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With</a:t>
            </a:r>
            <a:r>
              <a:rPr lang="en-US" baseline="0" dirty="0" smtClean="0"/>
              <a:t> </a:t>
            </a:r>
            <a:r>
              <a:rPr lang="en-US" b="1" baseline="0" dirty="0" smtClean="0"/>
              <a:t>Previous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Duration </a:t>
            </a:r>
            <a:r>
              <a:rPr lang="en-US" b="0" baseline="0" dirty="0" smtClean="0"/>
              <a:t>box</a:t>
            </a:r>
            <a:r>
              <a:rPr lang="en-US" baseline="0" dirty="0" smtClean="0"/>
              <a:t>, select </a:t>
            </a:r>
            <a:r>
              <a:rPr lang="en-US" b="1" baseline="0" dirty="0" smtClean="0"/>
              <a:t>2.00</a:t>
            </a:r>
            <a:r>
              <a:rPr lang="en-US" baseline="0" dirty="0" smtClean="0"/>
              <a:t>. </a:t>
            </a:r>
            <a:endParaRPr lang="en-US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On</a:t>
            </a:r>
            <a:r>
              <a:rPr lang="en-US" baseline="0" dirty="0" smtClean="0"/>
              <a:t> the slide, r</a:t>
            </a:r>
            <a:r>
              <a:rPr lang="en-US" dirty="0" smtClean="0"/>
              <a:t>ight-click the motion path on the slide, and select </a:t>
            </a:r>
            <a:r>
              <a:rPr lang="en-US" b="1" dirty="0" smtClean="0"/>
              <a:t>Reverse</a:t>
            </a:r>
            <a:r>
              <a:rPr lang="en-US" dirty="0" smtClean="0"/>
              <a:t> </a:t>
            </a:r>
            <a:r>
              <a:rPr lang="en-US" b="1" dirty="0" smtClean="0"/>
              <a:t>Path</a:t>
            </a:r>
            <a:r>
              <a:rPr lang="en-US" dirty="0" smtClean="0"/>
              <a:t> </a:t>
            </a:r>
            <a:r>
              <a:rPr lang="en-US" b="1" dirty="0" smtClean="0"/>
              <a:t>Direction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200" baseline="0" dirty="0" smtClean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first option from the left). 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 enter values for Red: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209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218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endParaRPr lang="en-US" dirty="0" smtClean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154328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36FD-1C89-46F8-9707-EAFAFEB9E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La rendicontazione sociale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85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71C49-36DD-4858-B93A-3E464C5FDB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La rendicontazione sociale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251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100000">
              <a:srgbClr val="C8D1DA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81000" y="39351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>
                <a:solidFill>
                  <a:srgbClr val="FF3300"/>
                </a:solidFill>
              </a:rPr>
              <a:t>La catastrofe </a:t>
            </a:r>
            <a:r>
              <a:rPr lang="it-IT" sz="4800" b="1" dirty="0" smtClean="0">
                <a:solidFill>
                  <a:srgbClr val="FF3300"/>
                </a:solidFill>
              </a:rPr>
              <a:t>italiana</a:t>
            </a:r>
          </a:p>
          <a:p>
            <a:pPr algn="ctr"/>
            <a:r>
              <a:rPr lang="it-IT" sz="4800" b="1" dirty="0" smtClean="0">
                <a:solidFill>
                  <a:srgbClr val="FF3300"/>
                </a:solidFill>
              </a:rPr>
              <a:t> </a:t>
            </a:r>
            <a:r>
              <a:rPr lang="it-IT" sz="4800" b="1" dirty="0">
                <a:solidFill>
                  <a:srgbClr val="FF3300"/>
                </a:solidFill>
              </a:rPr>
              <a:t>dei tagli di investimento sulla scuola negli ultimi 15 anni</a:t>
            </a:r>
            <a:endParaRPr lang="it-IT" sz="4800" dirty="0" smtClean="0">
              <a:solidFill>
                <a:srgbClr val="FF33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asellaDiTesto 4"/>
          <p:cNvSpPr txBox="1"/>
          <p:nvPr/>
        </p:nvSpPr>
        <p:spPr>
          <a:xfrm>
            <a:off x="7008812" y="4114800"/>
            <a:ext cx="2135187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  <a:latin typeface="Constantia" pitchFamily="18" charset="0"/>
              </a:rPr>
              <a:t>Comitato a sostegno della</a:t>
            </a:r>
          </a:p>
        </p:txBody>
      </p:sp>
      <p:pic>
        <p:nvPicPr>
          <p:cNvPr id="2" name="Picture 2" descr="F:\BackUp Portatile\LIP\comunicazione\sito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813" y="4884737"/>
            <a:ext cx="2135187" cy="197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4"/>
          <p:cNvSpPr txBox="1"/>
          <p:nvPr/>
        </p:nvSpPr>
        <p:spPr>
          <a:xfrm>
            <a:off x="0" y="6488668"/>
            <a:ext cx="6781800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  <a:latin typeface="Constantia" pitchFamily="18" charset="0"/>
              </a:rPr>
              <a:t>www.lipscuola.it</a:t>
            </a:r>
          </a:p>
        </p:txBody>
      </p:sp>
    </p:spTree>
    <p:extLst>
      <p:ext uri="{BB962C8B-B14F-4D97-AF65-F5344CB8AC3E}">
        <p14:creationId xmlns:p14="http://schemas.microsoft.com/office/powerpoint/2010/main" val="36338384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100000">
              <a:srgbClr val="C8D1DA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asellaDiTesto 4"/>
          <p:cNvSpPr txBox="1"/>
          <p:nvPr/>
        </p:nvSpPr>
        <p:spPr>
          <a:xfrm>
            <a:off x="1181100" y="6488668"/>
            <a:ext cx="6781800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chemeClr val="bg1"/>
                </a:solidFill>
                <a:latin typeface="Constantia" pitchFamily="18" charset="0"/>
              </a:rPr>
              <a:t>Fonti: </a:t>
            </a:r>
            <a:r>
              <a:rPr lang="it-IT" sz="1200" b="1" dirty="0" err="1">
                <a:solidFill>
                  <a:schemeClr val="bg1"/>
                </a:solidFill>
                <a:latin typeface="Constantia" pitchFamily="18" charset="0"/>
              </a:rPr>
              <a:t>Oecd</a:t>
            </a:r>
            <a:r>
              <a:rPr lang="it-IT" sz="1200" b="1" dirty="0">
                <a:solidFill>
                  <a:schemeClr val="bg1"/>
                </a:solidFill>
                <a:latin typeface="Constantia" pitchFamily="18" charset="0"/>
              </a:rPr>
              <a:t> 2014, </a:t>
            </a:r>
            <a:r>
              <a:rPr lang="it-IT" sz="1200" b="1" dirty="0" err="1">
                <a:solidFill>
                  <a:schemeClr val="bg1"/>
                </a:solidFill>
                <a:latin typeface="Constantia" pitchFamily="18" charset="0"/>
              </a:rPr>
              <a:t>Eurydice</a:t>
            </a:r>
            <a:r>
              <a:rPr lang="it-IT" sz="1200" b="1" dirty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it-IT" sz="1200" b="1" dirty="0" smtClean="0">
                <a:solidFill>
                  <a:schemeClr val="bg1"/>
                </a:solidFill>
                <a:latin typeface="Constantia" pitchFamily="18" charset="0"/>
              </a:rPr>
              <a:t>2013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44" y="304800"/>
            <a:ext cx="76193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342900" y="4648200"/>
            <a:ext cx="8458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Gli investimenti pubblici in Europa si mantengono alti nonostante la crisi, in Italia calano vistosamente</a:t>
            </a:r>
            <a:r>
              <a:rPr lang="it-IT" sz="1400" b="1" dirty="0">
                <a:solidFill>
                  <a:schemeClr val="bg1"/>
                </a:solidFill>
              </a:rPr>
              <a:t>.</a:t>
            </a:r>
            <a:r>
              <a:rPr lang="it-IT" sz="1400" dirty="0">
                <a:solidFill>
                  <a:schemeClr val="bg1"/>
                </a:solidFill>
              </a:rPr>
              <a:t/>
            </a:r>
            <a:br>
              <a:rPr lang="it-IT" sz="1400" dirty="0">
                <a:solidFill>
                  <a:schemeClr val="bg1"/>
                </a:solidFill>
              </a:rPr>
            </a:br>
            <a:r>
              <a:rPr lang="it-IT" sz="1400" dirty="0">
                <a:solidFill>
                  <a:schemeClr val="bg1"/>
                </a:solidFill>
              </a:rPr>
              <a:t>I</a:t>
            </a:r>
            <a:r>
              <a:rPr lang="it-IT" sz="1400" dirty="0" smtClean="0">
                <a:solidFill>
                  <a:schemeClr val="bg1"/>
                </a:solidFill>
              </a:rPr>
              <a:t>n </a:t>
            </a:r>
            <a:r>
              <a:rPr lang="it-IT" sz="1400" b="1" dirty="0">
                <a:solidFill>
                  <a:schemeClr val="bg1"/>
                </a:solidFill>
              </a:rPr>
              <a:t>Europa</a:t>
            </a:r>
            <a:r>
              <a:rPr lang="it-IT" sz="1400" dirty="0">
                <a:solidFill>
                  <a:schemeClr val="bg1"/>
                </a:solidFill>
              </a:rPr>
              <a:t>: </a:t>
            </a:r>
            <a:r>
              <a:rPr lang="it-IT" sz="2000" b="1" dirty="0">
                <a:solidFill>
                  <a:srgbClr val="FF3300"/>
                </a:solidFill>
              </a:rPr>
              <a:t>+ 27% </a:t>
            </a:r>
            <a:r>
              <a:rPr lang="it-IT" sz="1400" dirty="0">
                <a:solidFill>
                  <a:schemeClr val="bg1"/>
                </a:solidFill>
              </a:rPr>
              <a:t>in 13 anni, </a:t>
            </a:r>
            <a:r>
              <a:rPr lang="it-IT" sz="2000" b="1" dirty="0">
                <a:solidFill>
                  <a:srgbClr val="FF3300"/>
                </a:solidFill>
              </a:rPr>
              <a:t>+ 3% </a:t>
            </a:r>
            <a:r>
              <a:rPr lang="it-IT" sz="1400" dirty="0">
                <a:solidFill>
                  <a:schemeClr val="bg1"/>
                </a:solidFill>
              </a:rPr>
              <a:t>negli ultimi 5 sotto la crisi.</a:t>
            </a:r>
            <a:br>
              <a:rPr lang="it-IT" sz="1400" dirty="0">
                <a:solidFill>
                  <a:schemeClr val="bg1"/>
                </a:solidFill>
              </a:rPr>
            </a:br>
            <a:r>
              <a:rPr lang="it-IT" sz="1400" dirty="0">
                <a:solidFill>
                  <a:schemeClr val="bg1"/>
                </a:solidFill>
              </a:rPr>
              <a:t>In </a:t>
            </a:r>
            <a:r>
              <a:rPr lang="it-IT" sz="1400" b="1" dirty="0">
                <a:solidFill>
                  <a:schemeClr val="bg1"/>
                </a:solidFill>
              </a:rPr>
              <a:t>Itali</a:t>
            </a:r>
            <a:r>
              <a:rPr lang="it-IT" sz="1400" dirty="0">
                <a:solidFill>
                  <a:schemeClr val="bg1"/>
                </a:solidFill>
              </a:rPr>
              <a:t>a </a:t>
            </a:r>
            <a:r>
              <a:rPr lang="it-IT" sz="1400" dirty="0" smtClean="0">
                <a:solidFill>
                  <a:schemeClr val="bg1"/>
                </a:solidFill>
              </a:rPr>
              <a:t>si </a:t>
            </a:r>
            <a:r>
              <a:rPr lang="it-IT" sz="1400" dirty="0">
                <a:solidFill>
                  <a:schemeClr val="bg1"/>
                </a:solidFill>
              </a:rPr>
              <a:t>osserva </a:t>
            </a:r>
            <a:r>
              <a:rPr lang="it-IT" sz="1400" dirty="0" smtClean="0">
                <a:solidFill>
                  <a:schemeClr val="bg1"/>
                </a:solidFill>
              </a:rPr>
              <a:t>un </a:t>
            </a:r>
            <a:r>
              <a:rPr lang="it-IT" sz="1400" dirty="0">
                <a:solidFill>
                  <a:schemeClr val="bg1"/>
                </a:solidFill>
              </a:rPr>
              <a:t>calo vistoso: </a:t>
            </a:r>
            <a:r>
              <a:rPr lang="it-IT" sz="1400" b="1" dirty="0">
                <a:solidFill>
                  <a:srgbClr val="FF3300"/>
                </a:solidFill>
              </a:rPr>
              <a:t>-</a:t>
            </a:r>
            <a:r>
              <a:rPr lang="it-IT" sz="2000" b="1" dirty="0">
                <a:solidFill>
                  <a:srgbClr val="FF3300"/>
                </a:solidFill>
              </a:rPr>
              <a:t>11%</a:t>
            </a:r>
            <a:r>
              <a:rPr lang="it-IT" sz="1400" b="1" dirty="0">
                <a:solidFill>
                  <a:srgbClr val="FF3300"/>
                </a:solidFill>
              </a:rPr>
              <a:t> </a:t>
            </a:r>
            <a:r>
              <a:rPr lang="it-IT" sz="1400" dirty="0">
                <a:solidFill>
                  <a:schemeClr val="bg1"/>
                </a:solidFill>
              </a:rPr>
              <a:t>in 13 anni e </a:t>
            </a:r>
            <a:r>
              <a:rPr lang="it-IT" sz="1400" dirty="0" smtClean="0">
                <a:solidFill>
                  <a:schemeClr val="bg1"/>
                </a:solidFill>
              </a:rPr>
              <a:t>-</a:t>
            </a:r>
            <a:r>
              <a:rPr lang="it-IT" sz="2000" b="1" dirty="0">
                <a:solidFill>
                  <a:srgbClr val="FF3300"/>
                </a:solidFill>
              </a:rPr>
              <a:t>19%</a:t>
            </a:r>
            <a:r>
              <a:rPr lang="it-IT" sz="1400" dirty="0">
                <a:solidFill>
                  <a:schemeClr val="bg1"/>
                </a:solidFill>
              </a:rPr>
              <a:t> negli ultimi 5 anni dopo il picco positivo del 2008.</a:t>
            </a:r>
            <a:br>
              <a:rPr lang="it-IT" sz="1400" dirty="0">
                <a:solidFill>
                  <a:schemeClr val="bg1"/>
                </a:solidFill>
              </a:rPr>
            </a:br>
            <a:r>
              <a:rPr lang="it-IT" sz="1400" dirty="0">
                <a:solidFill>
                  <a:schemeClr val="bg1"/>
                </a:solidFill>
              </a:rPr>
              <a:t>Gli investimenti pubblici in istruzione diventano i più bassi in Europa: -25% della media EU.</a:t>
            </a:r>
            <a:br>
              <a:rPr lang="it-IT" sz="1400" dirty="0">
                <a:solidFill>
                  <a:schemeClr val="bg1"/>
                </a:solidFill>
              </a:rPr>
            </a:br>
            <a:r>
              <a:rPr lang="it-IT" sz="1400" dirty="0">
                <a:solidFill>
                  <a:schemeClr val="bg1"/>
                </a:solidFill>
              </a:rPr>
              <a:t>L’Italia </a:t>
            </a:r>
            <a:r>
              <a:rPr lang="it-IT" sz="1400" dirty="0" smtClean="0">
                <a:solidFill>
                  <a:schemeClr val="bg1"/>
                </a:solidFill>
              </a:rPr>
              <a:t> spendeva </a:t>
            </a:r>
            <a:r>
              <a:rPr lang="it-IT" sz="1400" dirty="0">
                <a:solidFill>
                  <a:schemeClr val="bg1"/>
                </a:solidFill>
              </a:rPr>
              <a:t>nel 2000 il 13% in più della media europea, nel 2013 spende il 25% di meno ed è il paese che spende meno fra quelli più sviluppati.</a:t>
            </a:r>
          </a:p>
        </p:txBody>
      </p:sp>
    </p:spTree>
    <p:extLst>
      <p:ext uri="{BB962C8B-B14F-4D97-AF65-F5344CB8AC3E}">
        <p14:creationId xmlns:p14="http://schemas.microsoft.com/office/powerpoint/2010/main" val="40229310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100000">
              <a:srgbClr val="C8D1DA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asellaDiTesto 4"/>
          <p:cNvSpPr txBox="1"/>
          <p:nvPr/>
        </p:nvSpPr>
        <p:spPr>
          <a:xfrm>
            <a:off x="1181100" y="6488668"/>
            <a:ext cx="6781800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chemeClr val="bg1"/>
                </a:solidFill>
                <a:latin typeface="Constantia" pitchFamily="18" charset="0"/>
              </a:rPr>
              <a:t>Fonti: </a:t>
            </a:r>
            <a:r>
              <a:rPr lang="it-IT" sz="1200" b="1" dirty="0" err="1">
                <a:solidFill>
                  <a:schemeClr val="bg1"/>
                </a:solidFill>
                <a:latin typeface="Constantia" pitchFamily="18" charset="0"/>
              </a:rPr>
              <a:t>Oecd</a:t>
            </a:r>
            <a:r>
              <a:rPr lang="it-IT" sz="1200" b="1" dirty="0">
                <a:solidFill>
                  <a:schemeClr val="bg1"/>
                </a:solidFill>
                <a:latin typeface="Constantia" pitchFamily="18" charset="0"/>
              </a:rPr>
              <a:t> 2014, </a:t>
            </a:r>
            <a:r>
              <a:rPr lang="it-IT" sz="1200" b="1" dirty="0" err="1">
                <a:solidFill>
                  <a:schemeClr val="bg1"/>
                </a:solidFill>
                <a:latin typeface="Constantia" pitchFamily="18" charset="0"/>
              </a:rPr>
              <a:t>Eurydice</a:t>
            </a:r>
            <a:r>
              <a:rPr lang="it-IT" sz="1200" b="1" dirty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it-IT" sz="1200" b="1" dirty="0" smtClean="0">
                <a:solidFill>
                  <a:schemeClr val="bg1"/>
                </a:solidFill>
                <a:latin typeface="Constantia" pitchFamily="18" charset="0"/>
              </a:rPr>
              <a:t>2013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342900" y="46482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In Europa  si osserva un costante aumento degli investimenti privati.</a:t>
            </a:r>
          </a:p>
          <a:p>
            <a:r>
              <a:rPr lang="it-IT" sz="1400" dirty="0">
                <a:solidFill>
                  <a:schemeClr val="bg1"/>
                </a:solidFill>
              </a:rPr>
              <a:t>in </a:t>
            </a:r>
            <a:r>
              <a:rPr lang="it-IT" sz="1400" b="1" dirty="0">
                <a:solidFill>
                  <a:schemeClr val="bg1"/>
                </a:solidFill>
              </a:rPr>
              <a:t>Italia la spesa per istruzione delle famiglie </a:t>
            </a:r>
            <a:r>
              <a:rPr lang="it-IT" sz="2000" b="1" dirty="0">
                <a:solidFill>
                  <a:srgbClr val="FF3300"/>
                </a:solidFill>
              </a:rPr>
              <a:t>raddoppia in 11 </a:t>
            </a:r>
            <a:r>
              <a:rPr lang="it-IT" sz="1400" dirty="0">
                <a:solidFill>
                  <a:schemeClr val="bg1"/>
                </a:solidFill>
              </a:rPr>
              <a:t>anni e </a:t>
            </a:r>
            <a:r>
              <a:rPr lang="it-IT" sz="2000" b="1" dirty="0">
                <a:solidFill>
                  <a:srgbClr val="FF3300"/>
                </a:solidFill>
              </a:rPr>
              <a:t>cresce del 17% </a:t>
            </a:r>
            <a:r>
              <a:rPr lang="it-IT" sz="1400" dirty="0">
                <a:solidFill>
                  <a:schemeClr val="bg1"/>
                </a:solidFill>
              </a:rPr>
              <a:t>negli ultimi 3 anni. </a:t>
            </a:r>
            <a:endParaRPr lang="it-IT" sz="1400" dirty="0" smtClean="0">
              <a:solidFill>
                <a:schemeClr val="bg1"/>
              </a:solidFill>
            </a:endParaRPr>
          </a:p>
          <a:p>
            <a:r>
              <a:rPr lang="it-IT" sz="1400" dirty="0" smtClean="0">
                <a:solidFill>
                  <a:schemeClr val="bg1"/>
                </a:solidFill>
              </a:rPr>
              <a:t>La </a:t>
            </a:r>
            <a:r>
              <a:rPr lang="it-IT" sz="1400" dirty="0">
                <a:solidFill>
                  <a:schemeClr val="bg1"/>
                </a:solidFill>
              </a:rPr>
              <a:t>spesa privata in Italia che era nettamente più bassa della </a:t>
            </a:r>
            <a:r>
              <a:rPr lang="it-IT" sz="1400" dirty="0" smtClean="0">
                <a:solidFill>
                  <a:schemeClr val="bg1"/>
                </a:solidFill>
              </a:rPr>
              <a:t> media </a:t>
            </a:r>
            <a:r>
              <a:rPr lang="it-IT" sz="1400" dirty="0">
                <a:solidFill>
                  <a:schemeClr val="bg1"/>
                </a:solidFill>
              </a:rPr>
              <a:t>si è allineata a quella degli altri paesi. </a:t>
            </a:r>
          </a:p>
          <a:p>
            <a:r>
              <a:rPr lang="it-IT" sz="1400" dirty="0">
                <a:solidFill>
                  <a:schemeClr val="bg1"/>
                </a:solidFill>
              </a:rPr>
              <a:t>Con spesa privata si intende tutta quella fatta da privati, in Italia questa deriva per lo più dalla spesa famigliare che ha sopperito parzialmente al calo di investimenti pubblici.</a:t>
            </a:r>
          </a:p>
          <a:p>
            <a:endParaRPr lang="it-IT" sz="1400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2237"/>
            <a:ext cx="7327970" cy="442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4095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100000">
              <a:srgbClr val="C8D1DA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33400" y="685800"/>
            <a:ext cx="8458200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FF3300"/>
                </a:solidFill>
              </a:rPr>
              <a:t>In sintesi  i costi </a:t>
            </a:r>
            <a:r>
              <a:rPr lang="it-IT" sz="4000" b="1" dirty="0" smtClean="0">
                <a:solidFill>
                  <a:srgbClr val="FF3300"/>
                </a:solidFill>
              </a:rPr>
              <a:t>dell’istruzione</a:t>
            </a:r>
            <a:r>
              <a:rPr lang="it-IT" sz="4000" b="1" dirty="0">
                <a:solidFill>
                  <a:srgbClr val="FF3300"/>
                </a:solidFill>
              </a:rPr>
              <a:t>, che dovrebbe essere gratuita, (art. 34 c.2) si sono progressivamente scaricati sulle famiglie</a:t>
            </a:r>
            <a:r>
              <a:rPr lang="it-IT" b="1" dirty="0">
                <a:solidFill>
                  <a:schemeClr val="bg1"/>
                </a:solidFill>
              </a:rPr>
              <a:t>.   </a:t>
            </a:r>
            <a:endParaRPr lang="it-IT" b="1" dirty="0" smtClean="0">
              <a:solidFill>
                <a:schemeClr val="bg1"/>
              </a:solidFill>
            </a:endParaRPr>
          </a:p>
          <a:p>
            <a:r>
              <a:rPr lang="it-IT" b="1" dirty="0" smtClean="0">
                <a:solidFill>
                  <a:schemeClr val="bg1"/>
                </a:solidFill>
              </a:rPr>
              <a:t> </a:t>
            </a:r>
            <a:endParaRPr lang="it-IT" b="1" dirty="0">
              <a:solidFill>
                <a:schemeClr val="bg1"/>
              </a:solidFill>
            </a:endParaRPr>
          </a:p>
          <a:p>
            <a:r>
              <a:rPr lang="it-IT" b="1" dirty="0">
                <a:solidFill>
                  <a:schemeClr val="bg1"/>
                </a:solidFill>
              </a:rPr>
              <a:t>Basti pensare a quanti sono stati costretti ad accedere alle </a:t>
            </a:r>
            <a:r>
              <a:rPr lang="it-IT" sz="2500" b="1" dirty="0">
                <a:solidFill>
                  <a:srgbClr val="FF3300"/>
                </a:solidFill>
              </a:rPr>
              <a:t>scuole </a:t>
            </a:r>
            <a:r>
              <a:rPr lang="it-IT" sz="2500" b="1" dirty="0" smtClean="0">
                <a:solidFill>
                  <a:srgbClr val="FF3300"/>
                </a:solidFill>
              </a:rPr>
              <a:t>dell’infanzia </a:t>
            </a:r>
            <a:r>
              <a:rPr lang="it-IT" sz="2500" b="1" dirty="0">
                <a:solidFill>
                  <a:srgbClr val="FF3300"/>
                </a:solidFill>
              </a:rPr>
              <a:t>private </a:t>
            </a:r>
            <a:r>
              <a:rPr lang="it-IT" b="1" dirty="0">
                <a:solidFill>
                  <a:schemeClr val="bg1"/>
                </a:solidFill>
              </a:rPr>
              <a:t>per carenza di offerta pubblica</a:t>
            </a:r>
            <a:r>
              <a:rPr lang="it-IT" b="1" dirty="0" smtClean="0">
                <a:solidFill>
                  <a:schemeClr val="bg1"/>
                </a:solidFill>
              </a:rPr>
              <a:t>,</a:t>
            </a:r>
          </a:p>
          <a:p>
            <a:endParaRPr lang="it-IT" b="1" dirty="0">
              <a:solidFill>
                <a:schemeClr val="bg1"/>
              </a:solidFill>
            </a:endParaRPr>
          </a:p>
          <a:p>
            <a:r>
              <a:rPr lang="it-IT" b="1" dirty="0" smtClean="0">
                <a:solidFill>
                  <a:schemeClr val="bg1"/>
                </a:solidFill>
              </a:rPr>
              <a:t>e </a:t>
            </a:r>
            <a:r>
              <a:rPr lang="it-IT" b="1" dirty="0">
                <a:solidFill>
                  <a:schemeClr val="bg1"/>
                </a:solidFill>
              </a:rPr>
              <a:t>al trasformarsi del </a:t>
            </a:r>
            <a:r>
              <a:rPr lang="it-IT" sz="2500" b="1" dirty="0">
                <a:solidFill>
                  <a:srgbClr val="FF3300"/>
                </a:solidFill>
              </a:rPr>
              <a:t>contributo volontario </a:t>
            </a:r>
            <a:r>
              <a:rPr lang="it-IT" b="1" dirty="0">
                <a:solidFill>
                  <a:schemeClr val="bg1"/>
                </a:solidFill>
              </a:rPr>
              <a:t>alle scuole in obbligatorio</a:t>
            </a:r>
            <a:r>
              <a:rPr lang="it-IT" b="1" dirty="0" smtClean="0">
                <a:solidFill>
                  <a:schemeClr val="bg1"/>
                </a:solidFill>
              </a:rPr>
              <a:t>,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it-IT" sz="2500" b="1" dirty="0">
                <a:solidFill>
                  <a:srgbClr val="FF3300"/>
                </a:solidFill>
              </a:rPr>
              <a:t>all’aumento del costo dei libri </a:t>
            </a:r>
            <a:r>
              <a:rPr lang="it-IT" b="1" dirty="0">
                <a:solidFill>
                  <a:schemeClr val="bg1"/>
                </a:solidFill>
              </a:rPr>
              <a:t>di testo</a:t>
            </a:r>
            <a:r>
              <a:rPr lang="it-IT" b="1" dirty="0" smtClean="0">
                <a:solidFill>
                  <a:schemeClr val="bg1"/>
                </a:solidFill>
              </a:rPr>
              <a:t>,</a:t>
            </a:r>
          </a:p>
          <a:p>
            <a:endParaRPr lang="it-IT" b="1" dirty="0">
              <a:solidFill>
                <a:schemeClr val="bg1"/>
              </a:solidFill>
            </a:endParaRPr>
          </a:p>
          <a:p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>
                <a:solidFill>
                  <a:schemeClr val="bg1"/>
                </a:solidFill>
              </a:rPr>
              <a:t>al </a:t>
            </a:r>
            <a:r>
              <a:rPr lang="it-IT" sz="2500" b="1" dirty="0">
                <a:solidFill>
                  <a:srgbClr val="FF3300"/>
                </a:solidFill>
              </a:rPr>
              <a:t>taglio dei fondi </a:t>
            </a:r>
            <a:r>
              <a:rPr lang="it-IT" b="1" dirty="0">
                <a:solidFill>
                  <a:schemeClr val="bg1"/>
                </a:solidFill>
              </a:rPr>
              <a:t>per il diritto allo </a:t>
            </a:r>
            <a:r>
              <a:rPr lang="it-IT" b="1" dirty="0" smtClean="0">
                <a:solidFill>
                  <a:schemeClr val="bg1"/>
                </a:solidFill>
              </a:rPr>
              <a:t>studio.</a:t>
            </a:r>
            <a:endParaRPr lang="it-IT" b="1" dirty="0">
              <a:solidFill>
                <a:schemeClr val="bg1"/>
              </a:solidFill>
            </a:endParaRPr>
          </a:p>
          <a:p>
            <a:endParaRPr lang="it-IT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8850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100000">
              <a:srgbClr val="C8D1DA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33400" y="685800"/>
            <a:ext cx="8458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FF3300"/>
                </a:solidFill>
              </a:rPr>
              <a:t>Il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sz="4000" b="1" dirty="0">
                <a:solidFill>
                  <a:srgbClr val="FF3300"/>
                </a:solidFill>
              </a:rPr>
              <a:t>piano scuola del governo </a:t>
            </a:r>
            <a:r>
              <a:rPr lang="it-IT" sz="4000" b="1" dirty="0" err="1">
                <a:solidFill>
                  <a:srgbClr val="FF3300"/>
                </a:solidFill>
              </a:rPr>
              <a:t>Renzi</a:t>
            </a:r>
            <a:r>
              <a:rPr lang="it-IT" sz="4000" b="1" dirty="0">
                <a:solidFill>
                  <a:srgbClr val="FF3300"/>
                </a:solidFill>
              </a:rPr>
              <a:t>  </a:t>
            </a:r>
            <a:r>
              <a:rPr lang="it-IT" b="1" dirty="0">
                <a:solidFill>
                  <a:schemeClr val="bg1"/>
                </a:solidFill>
              </a:rPr>
              <a:t>intende istituzionalizzare questo fenomeno con l’affermazione </a:t>
            </a:r>
            <a:r>
              <a:rPr lang="it-IT" b="1" dirty="0" smtClean="0">
                <a:solidFill>
                  <a:schemeClr val="bg1"/>
                </a:solidFill>
              </a:rPr>
              <a:t>che: </a:t>
            </a:r>
          </a:p>
          <a:p>
            <a:endParaRPr lang="it-IT" b="1" dirty="0">
              <a:solidFill>
                <a:schemeClr val="bg1"/>
              </a:solidFill>
            </a:endParaRPr>
          </a:p>
          <a:p>
            <a:pPr algn="ctr"/>
            <a:r>
              <a:rPr lang="it-IT" sz="4000" b="1" dirty="0">
                <a:solidFill>
                  <a:srgbClr val="FF3300"/>
                </a:solidFill>
              </a:rPr>
              <a:t>“Le risorse pubbli­che non saranno mai sufficienti a colmare le esigenze di investimenti nella nostra scuola.”</a:t>
            </a:r>
            <a:br>
              <a:rPr lang="it-IT" sz="4000" b="1" dirty="0">
                <a:solidFill>
                  <a:srgbClr val="FF3300"/>
                </a:solidFill>
              </a:rPr>
            </a:br>
            <a:r>
              <a:rPr lang="it-IT" sz="4000" b="1" dirty="0">
                <a:solidFill>
                  <a:srgbClr val="FF3300"/>
                </a:solidFill>
              </a:rPr>
              <a:t/>
            </a:r>
            <a:br>
              <a:rPr lang="it-IT" sz="4000" b="1" dirty="0">
                <a:solidFill>
                  <a:srgbClr val="FF3300"/>
                </a:solidFill>
              </a:rPr>
            </a:br>
            <a:r>
              <a:rPr lang="it-IT" b="1" dirty="0">
                <a:solidFill>
                  <a:schemeClr val="bg1"/>
                </a:solidFill>
              </a:rPr>
              <a:t>L’istruzione sta diventando in Italia più che negli altri paesi europei sempre di più una merce da comprare sul mercato e sempre meno un diritto primario che garantisce l’uguaglianza delle opportunità fra i cittadini, come è stato fino a 10 anni fa.</a:t>
            </a:r>
          </a:p>
          <a:p>
            <a:endParaRPr lang="it-IT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3366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100000">
              <a:srgbClr val="C8D1DA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33400" y="685800"/>
            <a:ext cx="8458200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rgbClr val="FF3300"/>
                </a:solidFill>
              </a:rPr>
              <a:t>Il disimpegno nei confronti dell’istruzione pubblica è confermato dalla Legge di stabilità</a:t>
            </a:r>
          </a:p>
          <a:p>
            <a:endParaRPr lang="it-IT" b="1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Supplenze brevi personale </a:t>
            </a:r>
            <a:r>
              <a:rPr lang="it-IT" b="1" dirty="0" smtClean="0">
                <a:solidFill>
                  <a:schemeClr val="bg1"/>
                </a:solidFill>
              </a:rPr>
              <a:t>tecnico e amministrativo: </a:t>
            </a:r>
            <a:r>
              <a:rPr lang="it-IT" sz="2500" b="1" dirty="0">
                <a:solidFill>
                  <a:srgbClr val="FF3300"/>
                </a:solidFill>
              </a:rPr>
              <a:t>- 149 milioni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Scuola europea di Parma</a:t>
            </a:r>
            <a:r>
              <a:rPr lang="it-IT" b="1" dirty="0">
                <a:solidFill>
                  <a:srgbClr val="FF0000"/>
                </a:solidFill>
              </a:rPr>
              <a:t>: </a:t>
            </a:r>
            <a:r>
              <a:rPr lang="it-IT" sz="2500" b="1" dirty="0" smtClean="0">
                <a:solidFill>
                  <a:srgbClr val="FF3300"/>
                </a:solidFill>
              </a:rPr>
              <a:t>- 600 mila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Personale </a:t>
            </a:r>
            <a:r>
              <a:rPr lang="it-IT" b="1" dirty="0" smtClean="0">
                <a:solidFill>
                  <a:schemeClr val="bg1"/>
                </a:solidFill>
              </a:rPr>
              <a:t>amministrativo: -</a:t>
            </a:r>
            <a:r>
              <a:rPr lang="it-IT" sz="2500" b="1" dirty="0">
                <a:solidFill>
                  <a:srgbClr val="FF3300"/>
                </a:solidFill>
              </a:rPr>
              <a:t>118 milioni; </a:t>
            </a:r>
            <a:r>
              <a:rPr lang="it-IT" sz="2500" b="1" dirty="0" smtClean="0">
                <a:solidFill>
                  <a:srgbClr val="FF3300"/>
                </a:solidFill>
              </a:rPr>
              <a:t>- </a:t>
            </a:r>
            <a:r>
              <a:rPr lang="it-IT" sz="2500" b="1" dirty="0">
                <a:solidFill>
                  <a:srgbClr val="FF3300"/>
                </a:solidFill>
              </a:rPr>
              <a:t>2017 </a:t>
            </a:r>
            <a:r>
              <a:rPr lang="it-IT" sz="2500" b="1" dirty="0" smtClean="0">
                <a:solidFill>
                  <a:srgbClr val="FF3300"/>
                </a:solidFill>
              </a:rPr>
              <a:t>posti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Docenti vicari</a:t>
            </a:r>
            <a:r>
              <a:rPr lang="it-IT" b="1" dirty="0" smtClean="0">
                <a:solidFill>
                  <a:schemeClr val="bg1"/>
                </a:solidFill>
              </a:rPr>
              <a:t>: </a:t>
            </a:r>
            <a:r>
              <a:rPr lang="it-IT" sz="2500" b="1" dirty="0">
                <a:solidFill>
                  <a:srgbClr val="FF3300"/>
                </a:solidFill>
              </a:rPr>
              <a:t>- 240 milioni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bg1"/>
                </a:solidFill>
              </a:rPr>
              <a:t>Miglioramento offerta formativa: </a:t>
            </a:r>
            <a:r>
              <a:rPr lang="it-IT" sz="2500" b="1" dirty="0">
                <a:solidFill>
                  <a:srgbClr val="FF3300"/>
                </a:solidFill>
              </a:rPr>
              <a:t>- 30 milioni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Fondo per l’autonomia scolastica: </a:t>
            </a:r>
            <a:r>
              <a:rPr lang="it-IT" sz="2500" b="1" dirty="0">
                <a:solidFill>
                  <a:srgbClr val="FF3300"/>
                </a:solidFill>
              </a:rPr>
              <a:t>- 100 milioni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Supplenze brevi dei docenti: </a:t>
            </a:r>
            <a:r>
              <a:rPr lang="it-IT" sz="2500" b="1" dirty="0">
                <a:solidFill>
                  <a:srgbClr val="FF3300"/>
                </a:solidFill>
              </a:rPr>
              <a:t>- 315 milioni (eliminate</a:t>
            </a:r>
            <a:r>
              <a:rPr lang="it-IT" b="1" dirty="0" smtClean="0">
                <a:solidFill>
                  <a:schemeClr val="bg1"/>
                </a:solidFill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Docenti e Dirigenti </a:t>
            </a:r>
            <a:r>
              <a:rPr lang="it-IT" b="1" dirty="0" smtClean="0">
                <a:solidFill>
                  <a:schemeClr val="bg1"/>
                </a:solidFill>
              </a:rPr>
              <a:t>«comandati»: </a:t>
            </a:r>
            <a:r>
              <a:rPr lang="it-IT" sz="2500" b="1" dirty="0">
                <a:solidFill>
                  <a:srgbClr val="FF3300"/>
                </a:solidFill>
              </a:rPr>
              <a:t>- 96 milioni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Coordinatori pratica sportiva: (azzerati</a:t>
            </a:r>
            <a:r>
              <a:rPr lang="it-IT" b="1" dirty="0" smtClean="0">
                <a:solidFill>
                  <a:schemeClr val="bg1"/>
                </a:solidFill>
              </a:rPr>
              <a:t>):  </a:t>
            </a:r>
            <a:r>
              <a:rPr lang="it-IT" sz="2500" b="1" dirty="0">
                <a:solidFill>
                  <a:srgbClr val="FF3300"/>
                </a:solidFill>
              </a:rPr>
              <a:t>– 7 milioni</a:t>
            </a:r>
          </a:p>
          <a:p>
            <a:pPr algn="just"/>
            <a:endParaRPr lang="it-I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300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-D_rebounding_tex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3E4A189-CC8B-41B0-9F93-C632FA6FCB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3-D_rebounding_text</Template>
  <TotalTime>0</TotalTime>
  <Words>4311</Words>
  <Application>Microsoft Office PowerPoint</Application>
  <PresentationFormat>Presentazione su schermo (4:3)</PresentationFormat>
  <Paragraphs>316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Constantia</vt:lpstr>
      <vt:lpstr>3-D_rebounding_text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2014-11-26T08:40:19Z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TC024786989991</vt:lpwstr>
  </property>
</Properties>
</file>